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notesMasterIdLst>
    <p:notesMasterId r:id="rId66"/>
  </p:notesMasterIdLst>
  <p:handoutMasterIdLst>
    <p:handoutMasterId r:id="rId67"/>
  </p:handoutMasterIdLst>
  <p:sldIdLst>
    <p:sldId id="317" r:id="rId3"/>
    <p:sldId id="319" r:id="rId4"/>
    <p:sldId id="289" r:id="rId5"/>
    <p:sldId id="321" r:id="rId6"/>
    <p:sldId id="320" r:id="rId7"/>
    <p:sldId id="318" r:id="rId8"/>
    <p:sldId id="265" r:id="rId9"/>
    <p:sldId id="267" r:id="rId10"/>
    <p:sldId id="269" r:id="rId11"/>
    <p:sldId id="276" r:id="rId12"/>
    <p:sldId id="273" r:id="rId13"/>
    <p:sldId id="274" r:id="rId14"/>
    <p:sldId id="275" r:id="rId15"/>
    <p:sldId id="270" r:id="rId16"/>
    <p:sldId id="280" r:id="rId17"/>
    <p:sldId id="277" r:id="rId18"/>
    <p:sldId id="278" r:id="rId19"/>
    <p:sldId id="279" r:id="rId20"/>
    <p:sldId id="272" r:id="rId21"/>
    <p:sldId id="281" r:id="rId22"/>
    <p:sldId id="282" r:id="rId23"/>
    <p:sldId id="283" r:id="rId24"/>
    <p:sldId id="284" r:id="rId25"/>
    <p:sldId id="347" r:id="rId26"/>
    <p:sldId id="287" r:id="rId27"/>
    <p:sldId id="288" r:id="rId28"/>
    <p:sldId id="286" r:id="rId29"/>
    <p:sldId id="311" r:id="rId30"/>
    <p:sldId id="323" r:id="rId31"/>
    <p:sldId id="326" r:id="rId32"/>
    <p:sldId id="345" r:id="rId33"/>
    <p:sldId id="343" r:id="rId34"/>
    <p:sldId id="349" r:id="rId35"/>
    <p:sldId id="324" r:id="rId36"/>
    <p:sldId id="291" r:id="rId37"/>
    <p:sldId id="292" r:id="rId38"/>
    <p:sldId id="293" r:id="rId39"/>
    <p:sldId id="299" r:id="rId40"/>
    <p:sldId id="304" r:id="rId41"/>
    <p:sldId id="302" r:id="rId42"/>
    <p:sldId id="300" r:id="rId43"/>
    <p:sldId id="301" r:id="rId44"/>
    <p:sldId id="350" r:id="rId45"/>
    <p:sldId id="348" r:id="rId46"/>
    <p:sldId id="307" r:id="rId47"/>
    <p:sldId id="351" r:id="rId48"/>
    <p:sldId id="310" r:id="rId49"/>
    <p:sldId id="325" r:id="rId50"/>
    <p:sldId id="308" r:id="rId51"/>
    <p:sldId id="341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</p:sldIdLst>
  <p:sldSz cx="9144000" cy="5143500" type="screen16x9"/>
  <p:notesSz cx="6881813" cy="97107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B2B2B2"/>
    <a:srgbClr val="969696"/>
    <a:srgbClr val="EAEAEA"/>
    <a:srgbClr val="DDDDDD"/>
    <a:srgbClr val="C0C0C0"/>
    <a:srgbClr val="808080"/>
    <a:srgbClr val="3399FF"/>
    <a:srgbClr val="FF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57" autoAdjust="0"/>
  </p:normalViewPr>
  <p:slideViewPr>
    <p:cSldViewPr showGuides="1">
      <p:cViewPr>
        <p:scale>
          <a:sx n="80" d="100"/>
          <a:sy n="80" d="100"/>
        </p:scale>
        <p:origin x="-438" y="-186"/>
      </p:cViewPr>
      <p:guideLst>
        <p:guide orient="horz" pos="57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85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857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589E-0C56-4D1E-AA0C-E088EF81C97F}" type="datetimeFigureOut">
              <a:rPr lang="es-AR" smtClean="0"/>
              <a:pPr/>
              <a:t>03/08/2017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223375"/>
            <a:ext cx="2982913" cy="4857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9223375"/>
            <a:ext cx="2982912" cy="4857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B345A-D3A4-4688-AEFB-8332B20E9629}" type="slidenum">
              <a:rPr lang="es-AR" smtClean="0"/>
              <a:pPr/>
              <a:t>‹#›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1856092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85537"/>
          </a:xfrm>
          <a:prstGeom prst="rect">
            <a:avLst/>
          </a:prstGeom>
        </p:spPr>
        <p:txBody>
          <a:bodyPr vert="horz" lIns="94814" tIns="47407" rIns="94814" bIns="4740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85537"/>
          </a:xfrm>
          <a:prstGeom prst="rect">
            <a:avLst/>
          </a:prstGeom>
        </p:spPr>
        <p:txBody>
          <a:bodyPr vert="horz" lIns="94814" tIns="47407" rIns="94814" bIns="47407" rtlCol="0"/>
          <a:lstStyle>
            <a:lvl1pPr algn="r">
              <a:defRPr sz="1200"/>
            </a:lvl1pPr>
          </a:lstStyle>
          <a:p>
            <a:fld id="{1ABACBC8-3BC5-4345-8E32-8A7A1E7681FA}" type="datetimeFigureOut">
              <a:rPr lang="en-US" smtClean="0"/>
              <a:pPr/>
              <a:t>8/3/2017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04788" y="728663"/>
            <a:ext cx="6472237" cy="3641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14" tIns="47407" rIns="94814" bIns="47407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8182" y="4612601"/>
            <a:ext cx="5505450" cy="4369832"/>
          </a:xfrm>
          <a:prstGeom prst="rect">
            <a:avLst/>
          </a:prstGeom>
        </p:spPr>
        <p:txBody>
          <a:bodyPr vert="horz" lIns="94814" tIns="47407" rIns="94814" bIns="47407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223516"/>
            <a:ext cx="2982119" cy="485537"/>
          </a:xfrm>
          <a:prstGeom prst="rect">
            <a:avLst/>
          </a:prstGeom>
        </p:spPr>
        <p:txBody>
          <a:bodyPr vert="horz" lIns="94814" tIns="47407" rIns="94814" bIns="4740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98102" y="9223516"/>
            <a:ext cx="2982119" cy="485537"/>
          </a:xfrm>
          <a:prstGeom prst="rect">
            <a:avLst/>
          </a:prstGeom>
        </p:spPr>
        <p:txBody>
          <a:bodyPr vert="horz" lIns="94814" tIns="47407" rIns="94814" bIns="47407" rtlCol="0" anchor="b"/>
          <a:lstStyle>
            <a:lvl1pPr algn="r">
              <a:defRPr sz="1200"/>
            </a:lvl1pPr>
          </a:lstStyle>
          <a:p>
            <a:fld id="{A55191DF-E432-4D7C-9327-A6BFE2CCDC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2729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204788" y="728663"/>
            <a:ext cx="6472237" cy="3641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8481" y="4612923"/>
            <a:ext cx="5504853" cy="4368867"/>
          </a:xfrm>
          <a:prstGeom prst="rect">
            <a:avLst/>
          </a:prstGeom>
          <a:noFill/>
          <a:ln>
            <a:noFill/>
          </a:ln>
        </p:spPr>
        <p:txBody>
          <a:bodyPr lIns="96650" tIns="48325" rIns="96650" bIns="483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Posibilidad: Hacer ejercicio espacial del I – WE - IT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3897901" y="9224239"/>
            <a:ext cx="2982417" cy="484895"/>
          </a:xfrm>
          <a:prstGeom prst="rect">
            <a:avLst/>
          </a:prstGeom>
          <a:noFill/>
          <a:ln>
            <a:noFill/>
          </a:ln>
        </p:spPr>
        <p:txBody>
          <a:bodyPr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t>4</a:t>
            </a:fld>
            <a:endParaRPr lang="en-US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204788" y="728663"/>
            <a:ext cx="6472237" cy="3641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8182" y="4612601"/>
            <a:ext cx="5505449" cy="4369832"/>
          </a:xfrm>
          <a:prstGeom prst="rect">
            <a:avLst/>
          </a:prstGeom>
          <a:noFill/>
          <a:ln>
            <a:noFill/>
          </a:ln>
        </p:spPr>
        <p:txBody>
          <a:bodyPr lIns="94799" tIns="47386" rIns="94799" bIns="47386" anchor="t" anchorCtr="0">
            <a:noAutofit/>
          </a:bodyPr>
          <a:lstStyle/>
          <a:p>
            <a:pPr>
              <a:buSzPct val="25000"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3898101" y="9223516"/>
            <a:ext cx="2982118" cy="485537"/>
          </a:xfrm>
          <a:prstGeom prst="rect">
            <a:avLst/>
          </a:prstGeom>
          <a:noFill/>
          <a:ln>
            <a:noFill/>
          </a:ln>
        </p:spPr>
        <p:txBody>
          <a:bodyPr lIns="94799" tIns="47386" rIns="94799" bIns="47386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44</a:t>
            </a:fld>
            <a:endParaRPr lang="en-US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8182" y="4612601"/>
            <a:ext cx="5505449" cy="4369832"/>
          </a:xfrm>
          <a:prstGeom prst="rect">
            <a:avLst/>
          </a:prstGeom>
        </p:spPr>
        <p:txBody>
          <a:bodyPr lIns="94799" tIns="94799" rIns="94799" bIns="94799" anchor="t" anchorCtr="0">
            <a:noAutofit/>
          </a:bodyPr>
          <a:lstStyle/>
          <a:p>
            <a:endParaRPr dirty="0"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204788" y="728663"/>
            <a:ext cx="6472237" cy="3641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191DF-E432-4D7C-9327-A6BFE2CCDC4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10 min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191DF-E432-4D7C-9327-A6BFE2CCDC4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3162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Ejemplos</a:t>
            </a:r>
            <a:r>
              <a:rPr lang="es-AR" baseline="0" dirty="0" smtClean="0"/>
              <a:t> útiles para Acuerdos operativos: </a:t>
            </a:r>
          </a:p>
          <a:p>
            <a:r>
              <a:rPr lang="es-AR" baseline="0" dirty="0" smtClean="0"/>
              <a:t>“Involucrar a otros en las decisiones que los afectan”</a:t>
            </a:r>
          </a:p>
          <a:p>
            <a:r>
              <a:rPr lang="es-AR" baseline="0" dirty="0" smtClean="0"/>
              <a:t>“No interrumpir al que habla” (sepa escuchar)</a:t>
            </a:r>
          </a:p>
          <a:p>
            <a:r>
              <a:rPr lang="es-AR" baseline="0" dirty="0" smtClean="0"/>
              <a:t>“Reflejar para verificar entendimiento” (sepa escuchar)</a:t>
            </a:r>
          </a:p>
          <a:p>
            <a:r>
              <a:rPr lang="es-AR" baseline="0" dirty="0" smtClean="0"/>
              <a:t>“Valorar y aceptar que si el otro intenta reflejar lo que dije es porque quiere confirmar su entendimiento”</a:t>
            </a:r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191DF-E432-4D7C-9327-A6BFE2CCDC4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“Damos y recibimos </a:t>
            </a:r>
            <a:r>
              <a:rPr lang="es-AR" dirty="0" err="1" smtClean="0"/>
              <a:t>feedback</a:t>
            </a:r>
            <a:r>
              <a:rPr lang="es-AR" dirty="0" smtClean="0"/>
              <a:t> de aliento y de mejora porque</a:t>
            </a:r>
            <a:r>
              <a:rPr lang="es-AR" baseline="0" dirty="0" smtClean="0"/>
              <a:t> creemos que sirven para fortalecernos individualmente y como equipo”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191DF-E432-4D7C-9327-A6BFE2CCDC4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En el ejemplo</a:t>
            </a:r>
            <a:r>
              <a:rPr lang="es-AR" baseline="0" dirty="0" smtClean="0"/>
              <a:t> </a:t>
            </a:r>
            <a:r>
              <a:rPr lang="es-AR" dirty="0" smtClean="0"/>
              <a:t>predomina levemente</a:t>
            </a:r>
            <a:r>
              <a:rPr lang="es-AR" baseline="0" dirty="0" smtClean="0"/>
              <a:t> el rojo. Orientación a personas. </a:t>
            </a:r>
          </a:p>
          <a:p>
            <a:r>
              <a:rPr lang="es-AR" baseline="0" dirty="0" smtClean="0"/>
              <a:t>Todos los rojos &gt;50% y todos los verdes &gt;25% - perciben un estilo muy defensivo. Mayor oportunidad azul en Autorrealización y Logro.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191DF-E432-4D7C-9327-A6BFE2CCDC4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9953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En el ejemplo</a:t>
            </a:r>
            <a:r>
              <a:rPr lang="es-AR" baseline="0" dirty="0" smtClean="0"/>
              <a:t> </a:t>
            </a:r>
            <a:r>
              <a:rPr lang="es-AR" dirty="0" smtClean="0"/>
              <a:t>predomina levemente</a:t>
            </a:r>
            <a:r>
              <a:rPr lang="es-AR" baseline="0" dirty="0" smtClean="0"/>
              <a:t> el rojo. Primario Perfeccionista, Secundario de Oposición. Mayor oportunidad azul en </a:t>
            </a:r>
            <a:r>
              <a:rPr lang="es-AR" baseline="0" dirty="0" err="1" smtClean="0"/>
              <a:t>Afiliativo</a:t>
            </a:r>
            <a:r>
              <a:rPr lang="es-AR" baseline="0" dirty="0" smtClean="0"/>
              <a:t>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191DF-E432-4D7C-9327-A6BFE2CCDC4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99533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191DF-E432-4D7C-9327-A6BFE2CCDC4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3784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 smtClean="0">
              <a:sym typeface="Trebuchet MS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FBA188BD-CFF3-4A87-A926-E4E0568004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1008845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1" y="4767263"/>
            <a:ext cx="2895600" cy="273844"/>
          </a:xfrm>
        </p:spPr>
        <p:txBody>
          <a:bodyPr/>
          <a:lstStyle/>
          <a:p>
            <a:r>
              <a:rPr lang="en-US" b="1" smtClean="0">
                <a:solidFill>
                  <a:srgbClr val="B2B2B2"/>
                </a:solidFill>
                <a:sym typeface="Trebuchet MS" pitchFamily="34" charset="0"/>
              </a:rPr>
              <a:t>© 2016 Axialent, Inc. Todos los derechos reservados. </a:t>
            </a:r>
            <a:endParaRPr lang="en-US" b="1" dirty="0">
              <a:solidFill>
                <a:srgbClr val="B2B2B2"/>
              </a:solidFill>
              <a:sym typeface="Trebuchet MS" pitchFamily="34" charset="0"/>
            </a:endParaRP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436862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1" y="4767263"/>
            <a:ext cx="2895600" cy="273844"/>
          </a:xfrm>
        </p:spPr>
        <p:txBody>
          <a:bodyPr/>
          <a:lstStyle/>
          <a:p>
            <a:r>
              <a:rPr lang="en-US" b="1" smtClean="0">
                <a:solidFill>
                  <a:srgbClr val="B2B2B2"/>
                </a:solidFill>
                <a:sym typeface="Trebuchet MS" pitchFamily="34" charset="0"/>
              </a:rPr>
              <a:t>© 2016 Axialent, Inc. Todos los derechos reservados. </a:t>
            </a:r>
            <a:endParaRPr lang="en-US" b="1" dirty="0">
              <a:solidFill>
                <a:srgbClr val="B2B2B2"/>
              </a:solidFill>
              <a:sym typeface="Trebuchet MS" pitchFamily="34" charset="0"/>
            </a:endParaRP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03078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1" y="4767263"/>
            <a:ext cx="2895600" cy="273844"/>
          </a:xfrm>
        </p:spPr>
        <p:txBody>
          <a:bodyPr/>
          <a:lstStyle/>
          <a:p>
            <a:r>
              <a:rPr lang="en-US" b="1" smtClean="0">
                <a:solidFill>
                  <a:srgbClr val="B2B2B2"/>
                </a:solidFill>
                <a:sym typeface="Trebuchet MS" pitchFamily="34" charset="0"/>
              </a:rPr>
              <a:t>© 2016 Axialent, Inc. Todos los derechos reservados. </a:t>
            </a:r>
            <a:endParaRPr lang="en-US" b="1" dirty="0">
              <a:solidFill>
                <a:srgbClr val="B2B2B2"/>
              </a:solidFill>
              <a:sym typeface="Trebuchet MS" pitchFamily="34" charset="0"/>
            </a:endParaRP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038904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5892509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6457950" y="4767263"/>
            <a:ext cx="251900" cy="27813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9057078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 smtClean="0">
              <a:sym typeface="Trebuchet MS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C000"/>
                </a:solidFill>
              </a:defRPr>
            </a:lvl1pPr>
          </a:lstStyle>
          <a:p>
            <a:fld id="{FBA188BD-CFF3-4A87-A926-E4E0568004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626171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0" y="4921011"/>
            <a:ext cx="5395232" cy="120096"/>
          </a:xfrm>
        </p:spPr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921011"/>
            <a:ext cx="2133600" cy="120096"/>
          </a:xfrm>
          <a:prstGeom prst="rect">
            <a:avLst/>
          </a:prstGeom>
        </p:spPr>
        <p:txBody>
          <a:bodyPr vert="horz" lIns="72000" tIns="45720" rIns="72000" bIns="45720" rtlCol="0" anchor="ctr"/>
          <a:lstStyle>
            <a:lvl1pPr algn="r">
              <a:defRPr sz="1100">
                <a:solidFill>
                  <a:srgbClr val="FFC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BA188BD-CFF3-4A87-A926-E4E056800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71818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1592135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cop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8725694" y="4767263"/>
            <a:ext cx="418306" cy="376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905707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© 2016 Axialent, Inc.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Todos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los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derechos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reservados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.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822210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© 2016 Axialent, Inc.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Todos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los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derechos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reservados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. 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69082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b="1" smtClean="0">
                <a:solidFill>
                  <a:srgbClr val="B2B2B2"/>
                </a:solidFill>
                <a:sym typeface="Trebuchet MS" pitchFamily="34" charset="0"/>
              </a:rPr>
              <a:t>© 2016 Axialent, Inc. Todos los derechos reservados. </a:t>
            </a:r>
            <a:endParaRPr lang="en-US" b="1" dirty="0">
              <a:solidFill>
                <a:srgbClr val="B2B2B2"/>
              </a:solidFill>
              <a:sym typeface="Trebuchet MS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32347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1" y="4767263"/>
            <a:ext cx="2895600" cy="273844"/>
          </a:xfrm>
        </p:spPr>
        <p:txBody>
          <a:bodyPr/>
          <a:lstStyle/>
          <a:p>
            <a:r>
              <a:rPr lang="en-US" b="1" smtClean="0">
                <a:solidFill>
                  <a:srgbClr val="B2B2B2"/>
                </a:solidFill>
                <a:sym typeface="Trebuchet MS" pitchFamily="34" charset="0"/>
              </a:rPr>
              <a:t>© 2016 Axialent, Inc. Todos los derechos reservados. </a:t>
            </a:r>
            <a:endParaRPr lang="en-US" b="1" dirty="0">
              <a:solidFill>
                <a:srgbClr val="B2B2B2"/>
              </a:solidFill>
              <a:sym typeface="Trebuchet MS" pitchFamily="34" charset="0"/>
            </a:endParaRPr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282210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02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Lato"/>
              <a:buNone/>
            </a:pPr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830057"/>
            <a:ext cx="8229600" cy="3764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texto</a:t>
            </a:r>
          </a:p>
          <a:p>
            <a:pPr lvl="2"/>
            <a:r>
              <a:rPr lang="es-ES" dirty="0" smtClean="0"/>
              <a:t>texto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6910" y="4921011"/>
            <a:ext cx="5267218" cy="120096"/>
          </a:xfrm>
          <a:prstGeom prst="rect">
            <a:avLst/>
          </a:prstGeom>
        </p:spPr>
        <p:txBody>
          <a:bodyPr vert="horz" lIns="72000" tIns="45720" rIns="72000" bIns="45720" rtlCol="0" anchor="ctr"/>
          <a:lstStyle>
            <a:lvl1pPr algn="l">
              <a:defRPr sz="800" b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921011"/>
            <a:ext cx="2133600" cy="120096"/>
          </a:xfrm>
          <a:prstGeom prst="rect">
            <a:avLst/>
          </a:prstGeom>
        </p:spPr>
        <p:txBody>
          <a:bodyPr vert="horz" lIns="72000" tIns="45720" rIns="72000" bIns="45720" rtlCol="0" anchor="ctr"/>
          <a:lstStyle>
            <a:lvl1pPr algn="r">
              <a:defRPr sz="1000" b="1">
                <a:solidFill>
                  <a:srgbClr val="FFC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BA188BD-CFF3-4A87-A926-E4E0568004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871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79" r:id="rId5"/>
  </p:sldLayoutIdLst>
  <p:transition>
    <p:fade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1800" b="1" i="0" u="none" strike="noStrike" kern="1200" cap="none" dirty="0">
          <a:solidFill>
            <a:srgbClr val="999999"/>
          </a:solidFill>
          <a:latin typeface="Lato"/>
          <a:ea typeface="Lato"/>
          <a:cs typeface="Lato"/>
          <a:sym typeface="Arial"/>
        </a:defRPr>
      </a:lvl1pPr>
    </p:titleStyle>
    <p:bodyStyle>
      <a:lvl1pPr marL="179388" indent="-1793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s-ES" sz="1200" b="1" i="0" u="none" strike="noStrike" kern="1200" cap="none" dirty="0" smtClean="0">
          <a:solidFill>
            <a:srgbClr val="7F7F7F"/>
          </a:solidFill>
          <a:latin typeface="Lato"/>
          <a:ea typeface="Lato"/>
          <a:cs typeface="Lato"/>
          <a:sym typeface="Arial"/>
        </a:defRPr>
      </a:lvl1pPr>
      <a:lvl2pPr marL="357188" indent="-177800" algn="l" defTabSz="914400" rtl="0" eaLnBrk="1" latinLnBrk="0" hangingPunct="1">
        <a:spcBef>
          <a:spcPct val="20000"/>
        </a:spcBef>
        <a:buFont typeface="Verdana" panose="020B0604030504040204" pitchFamily="34" charset="0"/>
        <a:buChar char="-"/>
        <a:defRPr sz="1200" kern="1200">
          <a:solidFill>
            <a:schemeClr val="bg1">
              <a:lumMod val="5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447675" indent="-90488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Lato" panose="020F0502020204030203" pitchFamily="34" charset="0"/>
        <a:buChar char="·"/>
        <a:defRPr sz="1100" kern="1200">
          <a:solidFill>
            <a:schemeClr val="bg1">
              <a:lumMod val="5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s-ES" sz="1300" b="1" i="0" u="none" strike="noStrike" kern="1200" cap="none" dirty="0" smtClean="0">
          <a:solidFill>
            <a:srgbClr val="7F7F7F"/>
          </a:solidFill>
          <a:latin typeface="Lato"/>
          <a:ea typeface="Lato"/>
          <a:cs typeface="Lato"/>
          <a:sym typeface="Arial"/>
        </a:defRPr>
      </a:lvl4pPr>
      <a:lvl5pPr marL="457200" indent="0" algn="l" defTabSz="914400" rtl="0" eaLnBrk="1" latinLnBrk="0" hangingPunct="1">
        <a:spcBef>
          <a:spcPct val="20000"/>
        </a:spcBef>
        <a:buFont typeface="Verdana" panose="020B0604030504040204" pitchFamily="34" charset="0"/>
        <a:buNone/>
        <a:defRPr lang="es-ES" sz="1400" b="0" i="0" u="none" strike="noStrike" kern="1200" cap="none" dirty="0" smtClean="0">
          <a:solidFill>
            <a:srgbClr val="7F7F7F"/>
          </a:solidFill>
          <a:latin typeface="Lato"/>
          <a:ea typeface="Lato"/>
          <a:cs typeface="Lato"/>
          <a:sym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ct val="25000"/>
              <a:buFont typeface="Lato"/>
              <a:buNone/>
            </a:pPr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sz="1400" dirty="0" smtClean="0"/>
              <a:t>personalizar</a:t>
            </a:r>
          </a:p>
          <a:p>
            <a:pPr lvl="2"/>
            <a:r>
              <a:rPr lang="es-ES" sz="1200" dirty="0" err="1" smtClean="0"/>
              <a:t>tetxtx</a:t>
            </a:r>
            <a:endParaRPr lang="es-ES" dirty="0" smtClean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6911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© 2016 Axialent, Inc.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Todos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los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derechos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reservados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. </a:t>
            </a:r>
            <a:endParaRPr lang="en-US" b="1" dirty="0">
              <a:solidFill>
                <a:srgbClr val="B2B2B2"/>
              </a:solidFill>
              <a:sym typeface="Trebuchet MS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860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7" r:id="rId8"/>
    <p:sldLayoutId id="2147483678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800" b="1" i="0" u="none" strike="noStrike" kern="1200" cap="none" dirty="0">
          <a:solidFill>
            <a:srgbClr val="999999"/>
          </a:solidFill>
          <a:latin typeface="Lato"/>
          <a:ea typeface="Lato"/>
          <a:cs typeface="Lato"/>
          <a:sym typeface="Arial"/>
        </a:defRPr>
      </a:lvl1pPr>
    </p:titleStyle>
    <p:bodyStyle>
      <a:lvl1pPr marL="361950" indent="-3619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s-ES" sz="1600" b="1" i="0" u="none" strike="noStrike" kern="1200" cap="none" dirty="0" smtClean="0">
          <a:solidFill>
            <a:srgbClr val="7F7F7F"/>
          </a:solidFill>
          <a:latin typeface="Lato"/>
          <a:ea typeface="Lato"/>
          <a:cs typeface="Lato"/>
          <a:sym typeface="Arial"/>
        </a:defRPr>
      </a:lvl1pPr>
      <a:lvl2pPr marL="542925" indent="-169863" algn="l" defTabSz="914400" rtl="0" eaLnBrk="1" latinLnBrk="0" hangingPunct="1">
        <a:spcBef>
          <a:spcPct val="20000"/>
        </a:spcBef>
        <a:buFont typeface="Verdana" panose="020B0604030504040204" pitchFamily="34" charset="0"/>
        <a:buChar char="-"/>
        <a:defRPr sz="1400" kern="1200">
          <a:solidFill>
            <a:schemeClr val="bg1">
              <a:lumMod val="5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893763" indent="-180975" algn="l" defTabSz="914400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Lato" panose="020F0502020204030203" pitchFamily="34" charset="0"/>
        <a:buChar char="·"/>
        <a:defRPr sz="1200" kern="1200">
          <a:solidFill>
            <a:schemeClr val="bg1">
              <a:lumMod val="50000"/>
            </a:schemeClr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s-ES" sz="1300" b="1" i="0" u="none" strike="noStrike" kern="1200" cap="none" dirty="0" smtClean="0">
          <a:solidFill>
            <a:srgbClr val="7F7F7F"/>
          </a:solidFill>
          <a:latin typeface="Lato"/>
          <a:ea typeface="Lato"/>
          <a:cs typeface="Lato"/>
          <a:sym typeface="Arial"/>
        </a:defRPr>
      </a:lvl4pPr>
      <a:lvl5pPr marL="457200" indent="0" algn="l" defTabSz="914400" rtl="0" eaLnBrk="1" latinLnBrk="0" hangingPunct="1">
        <a:spcBef>
          <a:spcPct val="20000"/>
        </a:spcBef>
        <a:buFont typeface="Verdana" panose="020B0604030504040204" pitchFamily="34" charset="0"/>
        <a:buNone/>
        <a:defRPr lang="es-ES" sz="1400" b="0" i="0" u="none" strike="noStrike" kern="1200" cap="none" dirty="0" smtClean="0">
          <a:solidFill>
            <a:srgbClr val="7F7F7F"/>
          </a:solidFill>
          <a:latin typeface="Lato"/>
          <a:ea typeface="Lato"/>
          <a:cs typeface="Lato"/>
          <a:sym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3.jpeg" descr="C:\Users\Lucia Ledesma\Downloads\iStock_000017439285Small.jpg"/>
          <p:cNvPicPr>
            <a:picLocks noChangeAspect="1"/>
          </p:cNvPicPr>
          <p:nvPr/>
        </p:nvPicPr>
        <p:blipFill>
          <a:blip r:embed="rId2" cstate="print">
            <a:extLst/>
          </a:blip>
          <a:srcRect l="5246" r="6022"/>
          <a:stretch>
            <a:fillRect/>
          </a:stretch>
        </p:blipFill>
        <p:spPr>
          <a:xfrm>
            <a:off x="0" y="0"/>
            <a:ext cx="9144000" cy="5496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2.pdf" descr="FOR PPT - BLUE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6243085" y="278521"/>
            <a:ext cx="2593991" cy="73140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-12940" y="3466290"/>
            <a:ext cx="9144000" cy="1515462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s-AR" dirty="0"/>
          </a:p>
        </p:txBody>
      </p:sp>
      <p:sp>
        <p:nvSpPr>
          <p:cNvPr id="3" name="TextBox 2"/>
          <p:cNvSpPr txBox="1"/>
          <p:nvPr/>
        </p:nvSpPr>
        <p:spPr>
          <a:xfrm>
            <a:off x="2195736" y="3893299"/>
            <a:ext cx="6641341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sz="1400" b="1" dirty="0" err="1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Impulsando</a:t>
            </a:r>
            <a:r>
              <a:rPr lang="en-US" sz="140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 el </a:t>
            </a:r>
            <a:r>
              <a:rPr lang="en-US" sz="1400" b="1" dirty="0" err="1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desempeño</a:t>
            </a:r>
            <a:r>
              <a:rPr lang="en-US" sz="140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AR" sz="140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del equipo</a:t>
            </a:r>
            <a:endParaRPr lang="es-AR" b="1" dirty="0" smtClean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s-AR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Análisis de Resultados del Diagnóstico en 360</a:t>
            </a:r>
            <a:r>
              <a:rPr lang="es-AR" b="1" dirty="0" smtClean="0">
                <a:solidFill>
                  <a:srgbClr val="002060"/>
                </a:solidFill>
                <a:latin typeface="Arial"/>
                <a:ea typeface="Arial" charset="0"/>
                <a:cs typeface="Arial"/>
              </a:rPr>
              <a:t>° con LSI</a:t>
            </a:r>
            <a:endParaRPr lang="es-AR" b="1" dirty="0" smtClean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  <a:p>
            <a:pPr algn="r"/>
            <a:endParaRPr lang="en-US" sz="600" b="1" dirty="0" smtClean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  <a:p>
            <a:pPr algn="r"/>
            <a:r>
              <a:rPr lang="en-US" sz="1200" b="1" dirty="0" err="1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Agosto</a:t>
            </a:r>
            <a:r>
              <a:rPr lang="en-US" sz="1200" b="1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 de 2017</a:t>
            </a:r>
            <a:endParaRPr lang="en-US" sz="1200" b="1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6 Imagen" descr="wu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970" y="3536157"/>
            <a:ext cx="1607344" cy="16073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0831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 smtClean="0">
              <a:sym typeface="Trebuchet MS" pitchFamily="34" charset="0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6" name="5 Grupo"/>
          <p:cNvGrpSpPr/>
          <p:nvPr/>
        </p:nvGrpSpPr>
        <p:grpSpPr>
          <a:xfrm>
            <a:off x="1176" y="5003"/>
            <a:ext cx="9142824" cy="5144137"/>
            <a:chOff x="1176" y="5003"/>
            <a:chExt cx="9142824" cy="5144137"/>
          </a:xfrm>
        </p:grpSpPr>
        <p:pic>
          <p:nvPicPr>
            <p:cNvPr id="7170" name="Picture 2" descr="http://www.eventica.es/es/images/challenges/bigPH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6" y="5003"/>
              <a:ext cx="8675280" cy="514413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://www.eventica.es/es/images/challenges/bigPH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5796136" y="5003"/>
              <a:ext cx="3347864" cy="514413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7 CuadroTexto"/>
          <p:cNvSpPr txBox="1"/>
          <p:nvPr/>
        </p:nvSpPr>
        <p:spPr>
          <a:xfrm>
            <a:off x="6372200" y="4083918"/>
            <a:ext cx="2393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Logro</a:t>
            </a:r>
            <a:endParaRPr lang="en-US" sz="4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860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 smtClean="0">
              <a:sym typeface="Trebuchet MS" pitchFamily="34" charset="0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2" descr="iStock_000003859721Medium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4" y="-1136"/>
            <a:ext cx="9142412" cy="5237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4283968" y="4083918"/>
            <a:ext cx="4481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4000" b="1" dirty="0" smtClean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Autorrealización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2150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 smtClean="0">
              <a:sym typeface="Trebuchet MS" pitchFamily="34" charset="0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87339" cy="514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3131840" y="4083918"/>
            <a:ext cx="5633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4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Humanista-Alentador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3848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 smtClean="0">
              <a:sym typeface="Trebuchet MS" pitchFamily="34" charset="0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91662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5796136" y="4083918"/>
            <a:ext cx="29696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4400" b="1" dirty="0" err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Afiliativo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094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400" dirty="0" smtClean="0">
                <a:solidFill>
                  <a:schemeClr val="accent5"/>
                </a:solidFill>
              </a:rPr>
              <a:t>Estilos pasivos-defensivos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467544" y="915566"/>
            <a:ext cx="4320480" cy="36724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9388" indent="-179388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s-ES" sz="1200" b="1" i="0" u="none" strike="noStrike" kern="1200" cap="none" dirty="0" smtClean="0">
                <a:solidFill>
                  <a:srgbClr val="7F7F7F"/>
                </a:solidFill>
                <a:latin typeface="Lato"/>
                <a:ea typeface="Lato"/>
                <a:cs typeface="Lato"/>
                <a:sym typeface="Arial"/>
              </a:defRPr>
            </a:lvl1pPr>
            <a:lvl2pPr marL="357188" indent="-177800" algn="l" defTabSz="914400" rtl="0" eaLnBrk="1" latinLnBrk="0" hangingPunct="1">
              <a:spcBef>
                <a:spcPct val="20000"/>
              </a:spcBef>
              <a:buFont typeface="Verdana" panose="020B0604030504040204" pitchFamily="34" charset="0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447675" indent="-90488" algn="l" defTabSz="914400" rtl="0" eaLnBrk="1" latinLnBrk="0" hangingPunct="1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Lato" panose="020F0502020204030203" pitchFamily="34" charset="0"/>
              <a:buChar char="·"/>
              <a:defRPr sz="110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s-ES" sz="1300" b="1" i="0" u="none" strike="noStrike" kern="1200" cap="none" dirty="0" smtClean="0">
                <a:solidFill>
                  <a:srgbClr val="7F7F7F"/>
                </a:solidFill>
                <a:latin typeface="Lato"/>
                <a:ea typeface="Lato"/>
                <a:cs typeface="Lato"/>
                <a:sym typeface="Arial"/>
              </a:defRPr>
            </a:lvl4pPr>
            <a:lvl5pPr marL="457200" indent="0" algn="l" defTabSz="914400" rtl="0" eaLnBrk="1" latinLnBrk="0" hangingPunct="1">
              <a:spcBef>
                <a:spcPct val="20000"/>
              </a:spcBef>
              <a:buFont typeface="Verdana" panose="020B0604030504040204" pitchFamily="34" charset="0"/>
              <a:buNone/>
              <a:defRPr lang="es-ES" sz="1400" b="0" i="0" u="none" strike="noStrike" kern="1200" cap="none" dirty="0" smtClean="0">
                <a:solidFill>
                  <a:srgbClr val="7F7F7F"/>
                </a:solidFill>
                <a:latin typeface="Lato"/>
                <a:ea typeface="Lato"/>
                <a:cs typeface="Lato"/>
                <a:sym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13013"/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513013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Aprobación</a:t>
            </a:r>
          </a:p>
          <a:p>
            <a:pPr marL="2513013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Convencional</a:t>
            </a:r>
          </a:p>
          <a:p>
            <a:pPr marL="2513013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Dependiente</a:t>
            </a:r>
          </a:p>
          <a:p>
            <a:pPr marL="2513013"/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De Evasión</a:t>
            </a:r>
          </a:p>
          <a:p>
            <a:pPr marL="1166812" indent="0">
              <a:buNone/>
            </a:pP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1346200"/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346200"/>
            <a:endParaRPr lang="es-E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400" b="0" dirty="0" smtClean="0"/>
              <a:t>Interactuar con </a:t>
            </a:r>
            <a:r>
              <a:rPr lang="es-ES" sz="1400" b="0" i="1" dirty="0" smtClean="0"/>
              <a:t>otras personas </a:t>
            </a:r>
            <a:r>
              <a:rPr lang="es-ES" sz="1400" b="0" dirty="0" smtClean="0"/>
              <a:t>de manera que no ponen en peligro su propia seguridad.</a:t>
            </a:r>
          </a:p>
          <a:p>
            <a:pPr>
              <a:spcAft>
                <a:spcPts val="600"/>
              </a:spcAft>
            </a:pPr>
            <a:r>
              <a:rPr lang="es-ES" sz="1400" b="0" dirty="0" smtClean="0"/>
              <a:t>Llevan a la subordinación, ahogan la iniciativa y llevan al estancamiento organizacional.</a:t>
            </a:r>
          </a:p>
        </p:txBody>
      </p:sp>
      <p:pic>
        <p:nvPicPr>
          <p:cNvPr id="10" name="Picture 4" descr="iStock_000004363002Medium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14120"/>
            <a:ext cx="3419872" cy="512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green-englis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692" y="843558"/>
            <a:ext cx="2073630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1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0" y="4921011"/>
            <a:ext cx="5395232" cy="120096"/>
          </a:xfrm>
        </p:spPr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</a:t>
            </a:r>
            <a:r>
              <a:rPr lang="en-US" dirty="0" smtClean="0">
                <a:sym typeface="Trebuchet MS" pitchFamily="34" charset="0"/>
              </a:rPr>
              <a:t>2017 </a:t>
            </a:r>
            <a:r>
              <a:rPr lang="en-US" dirty="0" smtClean="0">
                <a:sym typeface="Trebuchet MS" pitchFamily="34" charset="0"/>
              </a:rPr>
              <a:t>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3536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80513" cy="5143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5220072" y="4083918"/>
            <a:ext cx="3545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Aprobación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6885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-1"/>
            <a:ext cx="4752529" cy="513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4752529" y="4083918"/>
            <a:ext cx="4013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4400" b="1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Convencional</a:t>
            </a:r>
            <a:endParaRPr lang="en-US" sz="44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16586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iStock_000000412991Medium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346884"/>
            <a:ext cx="6732395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4752529" y="4083918"/>
            <a:ext cx="4013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4400" b="1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Dependiente</a:t>
            </a:r>
            <a:endParaRPr lang="en-US" sz="4400" b="1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4547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8" descr="icanthearyou-main_Full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6988"/>
            <a:ext cx="9231313" cy="517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5220072" y="4083918"/>
            <a:ext cx="3545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Evasión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864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400" dirty="0" smtClean="0">
                <a:solidFill>
                  <a:schemeClr val="accent4"/>
                </a:solidFill>
              </a:rPr>
              <a:t>Estilos agresivos-defensivos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15988"/>
            <a:ext cx="4474840" cy="3599978"/>
          </a:xfrm>
        </p:spPr>
        <p:txBody>
          <a:bodyPr>
            <a:noAutofit/>
          </a:bodyPr>
          <a:lstStyle/>
          <a:p>
            <a:pPr marL="1979612" indent="0">
              <a:buNone/>
            </a:pPr>
            <a:endParaRPr lang="es-A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159000"/>
            <a:r>
              <a:rPr lang="es-AR" sz="1400" dirty="0" smtClean="0">
                <a:solidFill>
                  <a:schemeClr val="bg1">
                    <a:lumMod val="50000"/>
                  </a:schemeClr>
                </a:solidFill>
              </a:rPr>
              <a:t>De Oposición</a:t>
            </a:r>
          </a:p>
          <a:p>
            <a:pPr marL="2159000"/>
            <a:r>
              <a:rPr lang="es-AR" sz="1400" dirty="0" smtClean="0">
                <a:solidFill>
                  <a:schemeClr val="bg1">
                    <a:lumMod val="50000"/>
                  </a:schemeClr>
                </a:solidFill>
              </a:rPr>
              <a:t>Poder</a:t>
            </a:r>
          </a:p>
          <a:p>
            <a:pPr marL="2159000"/>
            <a:r>
              <a:rPr lang="es-AR" sz="1400" dirty="0" smtClean="0">
                <a:solidFill>
                  <a:schemeClr val="bg1">
                    <a:lumMod val="50000"/>
                  </a:schemeClr>
                </a:solidFill>
              </a:rPr>
              <a:t>Competitivo</a:t>
            </a:r>
          </a:p>
          <a:p>
            <a:pPr marL="2159000"/>
            <a:r>
              <a:rPr lang="es-AR" sz="1400" dirty="0" smtClean="0">
                <a:solidFill>
                  <a:schemeClr val="bg1">
                    <a:lumMod val="50000"/>
                  </a:schemeClr>
                </a:solidFill>
              </a:rPr>
              <a:t>Perfeccionista</a:t>
            </a:r>
          </a:p>
          <a:p>
            <a:pPr marL="1257300" indent="0">
              <a:buNone/>
            </a:pPr>
            <a:endParaRPr lang="es-AR" sz="1400" dirty="0">
              <a:solidFill>
                <a:schemeClr val="bg1">
                  <a:lumMod val="50000"/>
                </a:schemeClr>
              </a:solidFill>
            </a:endParaRPr>
          </a:p>
          <a:p>
            <a:pPr marL="1436688"/>
            <a:endParaRPr lang="es-A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436688"/>
            <a:endParaRPr lang="es-A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sz="1400" b="0" dirty="0" smtClean="0"/>
              <a:t>Abordar</a:t>
            </a:r>
            <a:r>
              <a:rPr lang="es-ES" sz="1400" b="0" i="1" dirty="0" smtClean="0"/>
              <a:t> las tareas </a:t>
            </a:r>
            <a:r>
              <a:rPr lang="es-ES" sz="1400" b="0" dirty="0" smtClean="0"/>
              <a:t>de manera enérgica para proteger su estatus y seguridad.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ES" sz="1400" b="0" dirty="0" smtClean="0"/>
              <a:t>Llevan </a:t>
            </a:r>
            <a:r>
              <a:rPr lang="es-ES" sz="1400" b="0" dirty="0"/>
              <a:t>a un enfoque en las propias necesidades vs. las del </a:t>
            </a:r>
            <a:r>
              <a:rPr lang="es-ES" sz="1400" b="0" dirty="0" smtClean="0"/>
              <a:t>grupo; suelen generar </a:t>
            </a:r>
            <a:r>
              <a:rPr lang="es-ES" sz="1400" b="0" dirty="0"/>
              <a:t>stress, rotación y un desempeño </a:t>
            </a:r>
            <a:r>
              <a:rPr lang="es-ES" sz="1400" b="0" dirty="0" smtClean="0"/>
              <a:t>inconsistente.</a:t>
            </a:r>
            <a:endParaRPr lang="es-AR" sz="1400" dirty="0"/>
          </a:p>
          <a:p>
            <a:pPr marL="0" indent="0">
              <a:buNone/>
            </a:pPr>
            <a:endParaRPr lang="es-AR" sz="1400" dirty="0" smtClean="0"/>
          </a:p>
          <a:p>
            <a:endParaRPr lang="en-US" sz="14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Picture 4" descr="iStock_000006370188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850" y="879769"/>
            <a:ext cx="1891910" cy="193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1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0" y="4921011"/>
            <a:ext cx="5395232" cy="120096"/>
          </a:xfrm>
        </p:spPr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</a:t>
            </a:r>
            <a:r>
              <a:rPr lang="en-US" dirty="0" smtClean="0">
                <a:sym typeface="Trebuchet MS" pitchFamily="34" charset="0"/>
              </a:rPr>
              <a:t>2017 </a:t>
            </a:r>
            <a:r>
              <a:rPr lang="en-US" dirty="0" smtClean="0">
                <a:sym typeface="Trebuchet MS" pitchFamily="34" charset="0"/>
              </a:rPr>
              <a:t>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79286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>
                <a:solidFill>
                  <a:schemeClr val="tx1"/>
                </a:solidFill>
              </a:rPr>
              <a:t>Check</a:t>
            </a:r>
            <a:r>
              <a:rPr lang="es-AR" dirty="0" smtClean="0">
                <a:solidFill>
                  <a:schemeClr val="tx1"/>
                </a:solidFill>
              </a:rPr>
              <a:t> in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s-AR" sz="2400" dirty="0" smtClean="0">
                <a:solidFill>
                  <a:schemeClr val="tx1"/>
                </a:solidFill>
              </a:rPr>
              <a:t>¿Cómo viví el proceso hasta ahora?</a:t>
            </a:r>
          </a:p>
          <a:p>
            <a:pPr>
              <a:lnSpc>
                <a:spcPct val="250000"/>
              </a:lnSpc>
            </a:pPr>
            <a:r>
              <a:rPr lang="es-AR" sz="2400" dirty="0" smtClean="0">
                <a:solidFill>
                  <a:schemeClr val="tx1"/>
                </a:solidFill>
              </a:rPr>
              <a:t>¿Qué intenciones tengo para esta reunión?</a:t>
            </a:r>
            <a:endParaRPr lang="es-AR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1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496" y="4876006"/>
            <a:ext cx="5267218" cy="120096"/>
          </a:xfrm>
        </p:spPr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4" descr="iStock_000005538431Medium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522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95536" y="4083918"/>
            <a:ext cx="3545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Oposición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670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2" descr="iStock_000001294353Medium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056" y="13408"/>
            <a:ext cx="3033663" cy="5147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95536" y="4083918"/>
            <a:ext cx="3545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Poder</a:t>
            </a:r>
            <a:endParaRPr lang="en-US" sz="4400" b="1" dirty="0">
              <a:solidFill>
                <a:schemeClr val="accent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</a:t>
            </a:r>
            <a:r>
              <a:rPr lang="en-US" dirty="0" smtClean="0">
                <a:sym typeface="Trebuchet MS" pitchFamily="34" charset="0"/>
              </a:rPr>
              <a:t>2017 </a:t>
            </a:r>
            <a:r>
              <a:rPr lang="en-US" dirty="0" smtClean="0">
                <a:sym typeface="Trebuchet MS" pitchFamily="34" charset="0"/>
              </a:rPr>
              <a:t>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7046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5362" name="Picture 2" descr="http://www.songwritingscene.com/wp-content/uploads/2013/08/bigstock-Funny-boxer-isolated-on-the-wh-4476240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976164" y="181879"/>
            <a:ext cx="7144976" cy="4961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95536" y="4083918"/>
            <a:ext cx="3545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Competitivo</a:t>
            </a:r>
            <a:endParaRPr lang="en-US" sz="4400" b="1" dirty="0">
              <a:solidFill>
                <a:schemeClr val="accent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1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0" y="4921011"/>
            <a:ext cx="5395232" cy="120096"/>
          </a:xfrm>
        </p:spPr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</a:t>
            </a:r>
            <a:r>
              <a:rPr lang="en-US" dirty="0" smtClean="0">
                <a:sym typeface="Trebuchet MS" pitchFamily="34" charset="0"/>
              </a:rPr>
              <a:t>2017 </a:t>
            </a:r>
            <a:r>
              <a:rPr lang="en-US" dirty="0" smtClean="0">
                <a:sym typeface="Trebuchet MS" pitchFamily="34" charset="0"/>
              </a:rPr>
              <a:t>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7630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63"/>
          <a:stretch/>
        </p:blipFill>
        <p:spPr bwMode="auto">
          <a:xfrm>
            <a:off x="-85438" y="-9108"/>
            <a:ext cx="9231660" cy="515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95536" y="4083918"/>
            <a:ext cx="413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Perfeccionista</a:t>
            </a:r>
            <a:endParaRPr lang="en-US" sz="44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3016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465" descr="C:\Users\dolores.hernandez\AppData\Local\Microsoft\Windows\INetCache\Content.Outlook\PZ0YTR5W\hscirc.jpg"/>
          <p:cNvPicPr preferRelativeResize="0"/>
          <p:nvPr/>
        </p:nvPicPr>
        <p:blipFill rotWithShape="1">
          <a:blip r:embed="rId3" cstate="print">
            <a:alphaModFix/>
          </a:blip>
          <a:srcRect r="61317"/>
          <a:stretch/>
        </p:blipFill>
        <p:spPr>
          <a:xfrm>
            <a:off x="8215101" y="1917490"/>
            <a:ext cx="1109427" cy="286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 descr="C:\Users\dolores.hernandez\AppData\Local\Microsoft\Windows\INetCache\Content.Outlook\PZ0YTR5W\hscirc.jpg"/>
          <p:cNvPicPr preferRelativeResize="0"/>
          <p:nvPr/>
        </p:nvPicPr>
        <p:blipFill rotWithShape="1">
          <a:blip r:embed="rId3" cstate="print">
            <a:alphaModFix/>
          </a:blip>
          <a:srcRect l="50000"/>
          <a:stretch/>
        </p:blipFill>
        <p:spPr>
          <a:xfrm>
            <a:off x="-468560" y="483518"/>
            <a:ext cx="1433971" cy="286794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7" name="Shape 467"/>
          <p:cNvGraphicFramePr/>
          <p:nvPr/>
        </p:nvGraphicFramePr>
        <p:xfrm>
          <a:off x="1043608" y="555526"/>
          <a:ext cx="7170325" cy="4333480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</a:tblPr>
              <a:tblGrid>
                <a:gridCol w="1131175"/>
                <a:gridCol w="1213250"/>
                <a:gridCol w="1153500"/>
                <a:gridCol w="3672400"/>
              </a:tblGrid>
              <a:tr h="1396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 dirty="0">
                          <a:latin typeface="Lato"/>
                          <a:ea typeface="Lato"/>
                          <a:cs typeface="Lato"/>
                          <a:sym typeface="Lato"/>
                        </a:rPr>
                        <a:t> 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Miedo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Necesidad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Características / comportamiento visible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26440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chemeClr val="accent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Aprobación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 rechazado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 aceptado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Estar de acuerdo con otros para ser aceptado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781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chemeClr val="accent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Convencional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 desconocido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Apegarse a las reglas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Asegurarse de seguir las reglas para encajar y conformarse</a:t>
                      </a: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salir de “la caja”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072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chemeClr val="accent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Dependiente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Incompetencia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Dirección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Seguir las ordenes de otros</a:t>
                      </a: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tomar iniciativa</a:t>
                      </a: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Complacer a otros en posiciones de mayor autoridad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072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chemeClr val="accent5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Evasivo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Impotencia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Alejarse de los problemas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Mantenerse alejado de las situaciones</a:t>
                      </a: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Negar la responsabilidad por el comportamiento propio</a:t>
                      </a: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Miedo al conflicto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072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chemeClr val="accent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Oposición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Irrelevancia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 un experto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enoja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rápidamente</a:t>
                      </a:r>
                      <a:endParaRPr lang="en-US" sz="1100" b="0" i="1" dirty="0">
                        <a:solidFill>
                          <a:srgbClr val="7F7F7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Busca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atención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reconocimiento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siendo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cínico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o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crítico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de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otros</a:t>
                      </a:r>
                      <a:endParaRPr lang="en-US" sz="1100" b="0" i="1" dirty="0">
                        <a:solidFill>
                          <a:srgbClr val="7F7F7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2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chemeClr val="accent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Poder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Impotencia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Tener el control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Busca dirigir más que colaborar</a:t>
                      </a: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Autoestima ligada a la capacidad de controlar y dirigir a otros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2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chemeClr val="accent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Competitivo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ser suficientemente bueno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 mejor que otros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Ganar siempre, independientemente de las consecuencias</a:t>
                      </a: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Competir más que colabora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2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en-US" sz="1100">
                          <a:solidFill>
                            <a:schemeClr val="accent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Perfeccionista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Equivocarse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Ser competente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aferra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 no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delega</a:t>
                      </a:r>
                      <a:endParaRPr lang="en-US" sz="1100" b="0" i="1" dirty="0">
                        <a:solidFill>
                          <a:srgbClr val="7F7F7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Excesivamente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demandante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preocupado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por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los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errores</a:t>
                      </a:r>
                      <a:endParaRPr lang="en-US" sz="1100" b="0" i="1" dirty="0">
                        <a:solidFill>
                          <a:srgbClr val="7F7F7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92075" marR="0" lvl="0" indent="-92075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accent4"/>
                        </a:buClr>
                        <a:buSzPct val="100000"/>
                        <a:buFont typeface="Arial"/>
                        <a:buChar char="•"/>
                      </a:pP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Autoestima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ligada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a ser/ser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vistos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-US" sz="1100" b="0" i="1" dirty="0" err="1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como</a:t>
                      </a:r>
                      <a:r>
                        <a:rPr lang="en-US" sz="1100" b="0" i="1" dirty="0">
                          <a:solidFill>
                            <a:srgbClr val="7F7F7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perfectos</a:t>
                      </a:r>
                    </a:p>
                  </a:txBody>
                  <a:tcPr marL="52350" marR="523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8" name="Shape 468"/>
          <p:cNvSpPr txBox="1">
            <a:spLocks noGrp="1"/>
          </p:cNvSpPr>
          <p:nvPr>
            <p:ph type="ftr" idx="11"/>
          </p:nvPr>
        </p:nvSpPr>
        <p:spPr>
          <a:xfrm>
            <a:off x="456910" y="4921010"/>
            <a:ext cx="5267217" cy="120095"/>
          </a:xfrm>
          <a:prstGeom prst="rect">
            <a:avLst/>
          </a:prstGeom>
          <a:noFill/>
          <a:ln>
            <a:noFill/>
          </a:ln>
        </p:spPr>
        <p:txBody>
          <a:bodyPr lIns="72000" tIns="45700" rIns="72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© </a:t>
            </a:r>
            <a:r>
              <a:rPr lang="en-US" sz="800" b="0" dirty="0" smtClean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2017 </a:t>
            </a: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Axialent, Inc. </a:t>
            </a:r>
            <a:r>
              <a:rPr lang="en-US" sz="800" b="0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Todos</a:t>
            </a: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los </a:t>
            </a:r>
            <a:r>
              <a:rPr lang="en-US" sz="800" b="0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derechos</a:t>
            </a: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800" b="0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reservados</a:t>
            </a: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</p:txBody>
      </p:sp>
      <p:sp>
        <p:nvSpPr>
          <p:cNvPr id="469" name="Shape 469"/>
          <p:cNvSpPr txBox="1">
            <a:spLocks noGrp="1"/>
          </p:cNvSpPr>
          <p:nvPr>
            <p:ph type="sldNum" idx="4294967295"/>
          </p:nvPr>
        </p:nvSpPr>
        <p:spPr>
          <a:xfrm>
            <a:off x="6553200" y="4921010"/>
            <a:ext cx="2133599" cy="120095"/>
          </a:xfrm>
          <a:prstGeom prst="rect">
            <a:avLst/>
          </a:prstGeom>
          <a:noFill/>
          <a:ln>
            <a:noFill/>
          </a:ln>
        </p:spPr>
        <p:txBody>
          <a:bodyPr lIns="72000" tIns="45700" rIns="72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24</a:t>
            </a:fld>
            <a:endParaRPr lang="en-US" sz="1000" b="1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title"/>
          </p:nvPr>
        </p:nvSpPr>
        <p:spPr>
          <a:xfrm>
            <a:off x="457200" y="51470"/>
            <a:ext cx="8229600" cy="50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999999"/>
              </a:buClr>
              <a:buSzPct val="25000"/>
              <a:buFont typeface="Lato"/>
              <a:buNone/>
            </a:pPr>
            <a:r>
              <a:rPr lang="en-US" sz="18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Estilos</a:t>
            </a:r>
            <a:r>
              <a:rPr lang="en-US" sz="1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Defensivos</a:t>
            </a:r>
            <a:r>
              <a:rPr lang="en-US" sz="1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8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miedos</a:t>
            </a:r>
            <a:r>
              <a:rPr lang="en-US" sz="1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y </a:t>
            </a:r>
            <a:r>
              <a:rPr lang="en-US" sz="18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necesidades</a:t>
            </a:r>
            <a:r>
              <a:rPr lang="en-US" sz="18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subyacentes</a:t>
            </a:r>
            <a:endParaRPr lang="en-US" sz="1800" b="1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1515"/>
          </a:xfrm>
        </p:spPr>
        <p:txBody>
          <a:bodyPr anchor="t"/>
          <a:lstStyle/>
          <a:p>
            <a:r>
              <a:rPr lang="es-AR" sz="2400" dirty="0" smtClean="0"/>
              <a:t>Interdependencia de los estilos: “</a:t>
            </a:r>
            <a:r>
              <a:rPr lang="es-AR" sz="2400" dirty="0" err="1" smtClean="0"/>
              <a:t>Bow</a:t>
            </a:r>
            <a:r>
              <a:rPr lang="es-AR" sz="2400" dirty="0" smtClean="0"/>
              <a:t> </a:t>
            </a:r>
            <a:r>
              <a:rPr lang="es-AR" sz="2400" dirty="0" err="1" smtClean="0"/>
              <a:t>Ties</a:t>
            </a:r>
            <a:r>
              <a:rPr lang="es-AR" sz="2400" dirty="0" smtClean="0"/>
              <a:t>”</a:t>
            </a:r>
            <a:r>
              <a:rPr lang="es-AR" sz="2400" dirty="0"/>
              <a:t> Defensivos</a:t>
            </a:r>
            <a:r>
              <a:rPr lang="es-AR" sz="2400" dirty="0" smtClean="0"/>
              <a:t/>
            </a:r>
            <a:br>
              <a:rPr lang="es-AR" sz="2400" dirty="0" smtClean="0"/>
            </a:br>
            <a:r>
              <a:rPr lang="es-ES" sz="1600" b="0" dirty="0" smtClean="0"/>
              <a:t>Son </a:t>
            </a:r>
            <a:r>
              <a:rPr lang="es-ES" sz="1600" b="0" dirty="0"/>
              <a:t>estilos conectados en la necesidad de </a:t>
            </a:r>
            <a:r>
              <a:rPr lang="es-ES" sz="1600" b="0" dirty="0" smtClean="0"/>
              <a:t>seguridad </a:t>
            </a:r>
            <a:r>
              <a:rPr lang="es-ES" sz="1600" b="0" dirty="0"/>
              <a:t>pero con una distinta </a:t>
            </a:r>
            <a:r>
              <a:rPr lang="es-ES" sz="1600" b="0" dirty="0" smtClean="0"/>
              <a:t>orientación (Tarea </a:t>
            </a:r>
            <a:r>
              <a:rPr lang="es-ES" sz="1600" b="0" dirty="0"/>
              <a:t>vs. </a:t>
            </a:r>
            <a:r>
              <a:rPr lang="es-ES" sz="1600" b="0" dirty="0" smtClean="0"/>
              <a:t>Personas)</a:t>
            </a:r>
            <a:r>
              <a:rPr lang="es-ES" sz="1600" b="0" dirty="0"/>
              <a:t/>
            </a:r>
            <a:br>
              <a:rPr lang="es-ES" sz="1600" b="0" dirty="0"/>
            </a:br>
            <a:r>
              <a:rPr lang="es-ES" sz="1600" b="0" dirty="0" smtClean="0"/>
              <a:t>Amplía </a:t>
            </a:r>
            <a:r>
              <a:rPr lang="es-ES" sz="1600" b="0" dirty="0"/>
              <a:t>el efecto contraproducente de </a:t>
            </a:r>
            <a:r>
              <a:rPr lang="es-ES" sz="1600" b="0" dirty="0" smtClean="0"/>
              <a:t>estos </a:t>
            </a:r>
            <a:r>
              <a:rPr lang="es-ES" sz="1600" b="0" dirty="0"/>
              <a:t>estilos de pensamiento y comportamiento</a:t>
            </a:r>
            <a:endParaRPr lang="en-US" sz="1600" b="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 descr="C:\Users\dolores.hernandez\AppData\Local\Microsoft\Windows\INetCache\Content.Outlook\PZ0YTR5W\hscirc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5816" y="1851670"/>
            <a:ext cx="3083968" cy="30839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6 Conector recto"/>
          <p:cNvCxnSpPr/>
          <p:nvPr/>
        </p:nvCxnSpPr>
        <p:spPr>
          <a:xfrm>
            <a:off x="3491880" y="2859782"/>
            <a:ext cx="1944216" cy="1080120"/>
          </a:xfrm>
          <a:prstGeom prst="line">
            <a:avLst/>
          </a:prstGeom>
          <a:ln w="28575">
            <a:solidFill>
              <a:schemeClr val="bg2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1547664" y="223699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Perfeccionista</a:t>
            </a:r>
            <a:endParaRPr lang="en-US" dirty="0">
              <a:solidFill>
                <a:schemeClr val="accent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5987467" y="395794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Convencional</a:t>
            </a:r>
            <a:endParaRPr lang="en-US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3" name="12 Conector recto"/>
          <p:cNvCxnSpPr/>
          <p:nvPr/>
        </p:nvCxnSpPr>
        <p:spPr>
          <a:xfrm>
            <a:off x="3347864" y="3399842"/>
            <a:ext cx="2240632" cy="0"/>
          </a:xfrm>
          <a:prstGeom prst="line">
            <a:avLst/>
          </a:prstGeom>
          <a:ln w="28575">
            <a:solidFill>
              <a:schemeClr val="bg2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1331982" y="3208988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Competitivo</a:t>
            </a:r>
            <a:endParaRPr lang="en-US" dirty="0">
              <a:solidFill>
                <a:schemeClr val="accent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6006699" y="3215176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Aprobación</a:t>
            </a:r>
            <a:endParaRPr lang="en-US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3776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21 Grupo"/>
          <p:cNvGrpSpPr/>
          <p:nvPr/>
        </p:nvGrpSpPr>
        <p:grpSpPr>
          <a:xfrm>
            <a:off x="971600" y="1566756"/>
            <a:ext cx="3083968" cy="3083968"/>
            <a:chOff x="971600" y="1566756"/>
            <a:chExt cx="3083968" cy="3083968"/>
          </a:xfrm>
        </p:grpSpPr>
        <p:grpSp>
          <p:nvGrpSpPr>
            <p:cNvPr id="13" name="12 Grupo"/>
            <p:cNvGrpSpPr/>
            <p:nvPr/>
          </p:nvGrpSpPr>
          <p:grpSpPr>
            <a:xfrm>
              <a:off x="971600" y="1566756"/>
              <a:ext cx="3083968" cy="3083968"/>
              <a:chOff x="1373832" y="1566756"/>
              <a:chExt cx="3083968" cy="3083968"/>
            </a:xfrm>
          </p:grpSpPr>
          <p:pic>
            <p:nvPicPr>
              <p:cNvPr id="9" name="Picture 2" descr="C:\Users\dolores.hernandez\AppData\Local\Microsoft\Windows\INetCache\Content.Outlook\PZ0YTR5W\hscirc.jp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3832" y="1566756"/>
                <a:ext cx="3083968" cy="3083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11 Rectángulo"/>
              <p:cNvSpPr/>
              <p:nvPr/>
            </p:nvSpPr>
            <p:spPr>
              <a:xfrm>
                <a:off x="3782496" y="4443958"/>
                <a:ext cx="675304" cy="206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20 Rectángulo redondeado"/>
            <p:cNvSpPr/>
            <p:nvPr/>
          </p:nvSpPr>
          <p:spPr>
            <a:xfrm>
              <a:off x="971600" y="4227934"/>
              <a:ext cx="864096" cy="422789"/>
            </a:xfrm>
            <a:prstGeom prst="roundRect">
              <a:avLst>
                <a:gd name="adj" fmla="val 491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AR" sz="2400" dirty="0"/>
              <a:t>Interdependencia de los </a:t>
            </a:r>
            <a:r>
              <a:rPr lang="es-AR" sz="2400" dirty="0" smtClean="0"/>
              <a:t>estilos: Estilos Opuestos</a:t>
            </a:r>
            <a:r>
              <a:rPr lang="es-AR" dirty="0" smtClean="0"/>
              <a:t/>
            </a:r>
            <a:br>
              <a:rPr lang="es-AR" dirty="0" smtClean="0"/>
            </a:br>
            <a:r>
              <a:rPr lang="es-ES" sz="1600" b="0" dirty="0" smtClean="0"/>
              <a:t>Son </a:t>
            </a:r>
            <a:r>
              <a:rPr lang="es-ES" sz="1600" b="0" dirty="0"/>
              <a:t>estilos que cubren distintas </a:t>
            </a:r>
            <a:r>
              <a:rPr lang="es-ES" sz="1600" b="0" dirty="0" smtClean="0"/>
              <a:t>necesidades (satisfacción </a:t>
            </a:r>
            <a:r>
              <a:rPr lang="es-ES" sz="1600" b="0" dirty="0"/>
              <a:t>vs. </a:t>
            </a:r>
            <a:r>
              <a:rPr lang="es-ES" sz="1600" b="0" dirty="0" smtClean="0"/>
              <a:t>seguridad) y </a:t>
            </a:r>
            <a:r>
              <a:rPr lang="es-ES" sz="1600" b="0" dirty="0"/>
              <a:t>con diferentes </a:t>
            </a:r>
            <a:r>
              <a:rPr lang="es-ES" sz="1600" b="0" dirty="0" smtClean="0"/>
              <a:t>orientaciones (tarea </a:t>
            </a:r>
            <a:r>
              <a:rPr lang="es-ES" sz="1600" b="0" dirty="0"/>
              <a:t>vs. </a:t>
            </a:r>
            <a:r>
              <a:rPr lang="es-ES" sz="1600" b="0" dirty="0" smtClean="0"/>
              <a:t>personas)</a:t>
            </a:r>
            <a:r>
              <a:rPr lang="es-ES" b="0" dirty="0"/>
              <a:t/>
            </a:r>
            <a:br>
              <a:rPr lang="es-ES" b="0" dirty="0"/>
            </a:br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5529788" y="2351658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Puede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 una </a:t>
            </a:r>
            <a:r>
              <a:rPr lang="es-ES" sz="12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fuente de frustración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sobre todo cuando el </a:t>
            </a:r>
            <a:r>
              <a:rPr lang="es-ES" sz="12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estilo defensivo es mayor que el constructivo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s-ES" sz="1200" dirty="0" smtClean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necesidades y orientaciones en la forma de pensar y de comportarse de esta persona están </a:t>
            </a:r>
            <a:r>
              <a:rPr lang="es-ES" sz="1200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</a:t>
            </a:r>
            <a:r>
              <a:rPr lang="es-ES" sz="1200" b="1" dirty="0" smtClean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conflicto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s-ES" sz="1200" dirty="0" smtClean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Este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conflicto y frustración puede minorarse cuando el estilo constructivo se usa de forma predominante </a:t>
            </a:r>
            <a:r>
              <a:rPr lang="es-ES" sz="1200" b="1" i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el defensivo (vs. 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oposición</a:t>
            </a:r>
            <a:r>
              <a:rPr lang="es-ES" sz="1200" dirty="0" smtClean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1937520" y="2130554"/>
            <a:ext cx="1152128" cy="1905616"/>
          </a:xfrm>
          <a:prstGeom prst="line">
            <a:avLst/>
          </a:prstGeom>
          <a:ln w="28575">
            <a:solidFill>
              <a:schemeClr val="bg2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371480" y="1482338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 Logros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303599" y="442984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Dependiente</a:t>
            </a:r>
            <a:endParaRPr lang="en-US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4" name="13 Conector recto"/>
          <p:cNvCxnSpPr/>
          <p:nvPr/>
        </p:nvCxnSpPr>
        <p:spPr>
          <a:xfrm>
            <a:off x="2513583" y="1995686"/>
            <a:ext cx="1" cy="2232248"/>
          </a:xfrm>
          <a:prstGeom prst="line">
            <a:avLst/>
          </a:prstGeom>
          <a:ln w="28575">
            <a:solidFill>
              <a:schemeClr val="bg2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1591697" y="1171188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Autorrealización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2030118" y="461839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Evasión</a:t>
            </a:r>
            <a:endParaRPr lang="en-US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8" name="17 Conector recto"/>
          <p:cNvCxnSpPr/>
          <p:nvPr/>
        </p:nvCxnSpPr>
        <p:spPr>
          <a:xfrm flipH="1">
            <a:off x="1937520" y="2163292"/>
            <a:ext cx="1152128" cy="1872878"/>
          </a:xfrm>
          <a:prstGeom prst="line">
            <a:avLst/>
          </a:prstGeom>
          <a:ln w="28575">
            <a:solidFill>
              <a:schemeClr val="bg2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3380264" y="1566756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Humanista-Alentador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593351" y="436267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Oposición</a:t>
            </a:r>
            <a:endParaRPr lang="en-US" dirty="0">
              <a:solidFill>
                <a:schemeClr val="accent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4" name="23 Conector recto"/>
          <p:cNvCxnSpPr/>
          <p:nvPr/>
        </p:nvCxnSpPr>
        <p:spPr>
          <a:xfrm flipH="1">
            <a:off x="1568547" y="2589600"/>
            <a:ext cx="1897599" cy="1013412"/>
          </a:xfrm>
          <a:prstGeom prst="line">
            <a:avLst/>
          </a:prstGeom>
          <a:ln w="28575">
            <a:solidFill>
              <a:schemeClr val="bg2"/>
            </a:solidFill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CuadroTexto"/>
          <p:cNvSpPr txBox="1"/>
          <p:nvPr/>
        </p:nvSpPr>
        <p:spPr>
          <a:xfrm>
            <a:off x="3851920" y="216329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 smtClean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Afiliativo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208416" y="367786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Poder</a:t>
            </a:r>
            <a:endParaRPr lang="en-US" dirty="0">
              <a:solidFill>
                <a:schemeClr val="accent4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494679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/>
      <p:bldP spid="16" grpId="0"/>
      <p:bldP spid="19" grpId="0"/>
      <p:bldP spid="20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AR" sz="2000" dirty="0" smtClean="0"/>
              <a:t>¿Por qué suele haber diferencias entre el LSI 1 y el LSI 2? </a:t>
            </a:r>
            <a:r>
              <a:rPr lang="es-AR" sz="1600" dirty="0" smtClean="0"/>
              <a:t/>
            </a:r>
            <a:br>
              <a:rPr lang="es-AR" sz="1600" dirty="0" smtClean="0"/>
            </a:br>
            <a:r>
              <a:rPr lang="es-AR" sz="1600" dirty="0" smtClean="0"/>
              <a:t>Intenciones vs. Impacto</a:t>
            </a:r>
            <a:endParaRPr lang="en-US" sz="16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5456730" y="1111845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2 – Descripción por otros</a:t>
            </a: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437007" y="1111845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1 – Auto Descripción</a:t>
            </a: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433000" y="4515966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Tiende a medir intención</a:t>
            </a:r>
            <a:endParaRPr lang="en-US" sz="1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671533" y="4515966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Tiende a medir impacto</a:t>
            </a:r>
            <a:endParaRPr lang="en-US" sz="1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19622"/>
            <a:ext cx="2881239" cy="288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5880" y="1473422"/>
            <a:ext cx="2826520" cy="282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hape 468"/>
          <p:cNvSpPr txBox="1">
            <a:spLocks noGrp="1"/>
          </p:cNvSpPr>
          <p:nvPr>
            <p:ph type="ftr" idx="11"/>
          </p:nvPr>
        </p:nvSpPr>
        <p:spPr>
          <a:xfrm>
            <a:off x="456910" y="4921010"/>
            <a:ext cx="5267217" cy="120095"/>
          </a:xfrm>
          <a:prstGeom prst="rect">
            <a:avLst/>
          </a:prstGeom>
          <a:noFill/>
          <a:ln>
            <a:noFill/>
          </a:ln>
        </p:spPr>
        <p:txBody>
          <a:bodyPr lIns="72000" tIns="45700" rIns="72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© </a:t>
            </a:r>
            <a:r>
              <a:rPr lang="en-US" sz="800" b="0" dirty="0" smtClean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2017 </a:t>
            </a: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Axialent, Inc. </a:t>
            </a:r>
            <a:r>
              <a:rPr lang="en-US" sz="800" b="0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Todos</a:t>
            </a: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los </a:t>
            </a:r>
            <a:r>
              <a:rPr lang="en-US" sz="800" b="0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derechos</a:t>
            </a: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800" b="0" dirty="0" err="1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reservados</a:t>
            </a:r>
            <a:r>
              <a:rPr lang="en-US" sz="800" b="0" dirty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</p:txBody>
      </p:sp>
    </p:spTree>
    <p:extLst>
      <p:ext uri="{BB962C8B-B14F-4D97-AF65-F5344CB8AC3E}">
        <p14:creationId xmlns="" xmlns:p14="http://schemas.microsoft.com/office/powerpoint/2010/main" val="1775601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 smtClean="0">
              <a:sym typeface="Trebuchet MS" pitchFamily="34" charset="0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4" descr="iStock_000001643674Medium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12713"/>
            <a:ext cx="9144000" cy="5256213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4921850" y="3075806"/>
            <a:ext cx="39469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AR" sz="60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Preguntas</a:t>
            </a:r>
          </a:p>
          <a:p>
            <a:pPr algn="r"/>
            <a:endParaRPr lang="en-US" sz="1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6380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03C74"/>
          </a:solidFill>
          <a:ln w="12700">
            <a:miter lim="400000"/>
          </a:ln>
        </p:spPr>
        <p:txBody>
          <a:bodyPr lIns="34289" tIns="34290" rIns="34289" bIns="34290" anchor="ctr"/>
          <a:lstStyle/>
          <a:p>
            <a:pPr>
              <a:defRPr>
                <a:solidFill>
                  <a:srgbClr val="003C74"/>
                </a:solidFill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5460746" y="-565491"/>
            <a:ext cx="6426883" cy="6426883"/>
          </a:xfrm>
          <a:prstGeom prst="ellipse">
            <a:avLst/>
          </a:prstGeom>
          <a:solidFill>
            <a:srgbClr val="03254C"/>
          </a:solidFill>
          <a:ln w="12700">
            <a:solidFill>
              <a:srgbClr val="053C74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117846" y="-565491"/>
            <a:ext cx="6769783" cy="6769783"/>
          </a:xfrm>
          <a:prstGeom prst="ellipse">
            <a:avLst/>
          </a:prstGeom>
          <a:ln w="12700">
            <a:solidFill>
              <a:srgbClr val="F6B23B"/>
            </a:solidFill>
            <a:custDash>
              <a:ds d="200000" sp="200000"/>
            </a:custDash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041646" y="-851242"/>
            <a:ext cx="6274483" cy="6274484"/>
          </a:xfrm>
          <a:prstGeom prst="ellips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0" name="Subtitle 3"/>
          <p:cNvSpPr txBox="1">
            <a:spLocks/>
          </p:cNvSpPr>
          <p:nvPr/>
        </p:nvSpPr>
        <p:spPr>
          <a:xfrm>
            <a:off x="192230" y="1255366"/>
            <a:ext cx="4509167" cy="2612231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 anchor="ctr">
            <a:noAutofit/>
          </a:bodyPr>
          <a:lstStyle>
            <a:defPPr>
              <a:defRPr lang="en-US"/>
            </a:defPPr>
            <a:lvl1pPr algn="ctr">
              <a:defRPr sz="3000">
                <a:solidFill>
                  <a:srgbClr val="FFFFFF"/>
                </a:solidFill>
                <a:latin typeface="Lucida Grande"/>
                <a:ea typeface="Lucida Grande"/>
                <a:cs typeface="Lucida Grande"/>
              </a:defRPr>
            </a:lvl1pPr>
          </a:lstStyle>
          <a:p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Cultura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deseada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por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este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equipo</a:t>
            </a:r>
            <a:endParaRPr lang="en-US" altLang="en-US" sz="33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altLang="en-US" sz="33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(OCI </a:t>
            </a:r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deseado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en-US" sz="3300" dirty="0">
              <a:solidFill>
                <a:srgbClr val="FBB0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657909" y="2120346"/>
            <a:ext cx="33086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AR" altLang="en-US" sz="3300" b="1" dirty="0" smtClean="0">
                <a:solidFill>
                  <a:srgbClr val="FBB03F"/>
                </a:solidFill>
                <a:latin typeface="Arial Narrow" charset="0"/>
                <a:ea typeface="ＭＳ Ｐゴシック" charset="-128"/>
              </a:rPr>
              <a:t>2</a:t>
            </a:r>
            <a:endParaRPr lang="en-US" altLang="en-US" sz="3300" b="1" dirty="0">
              <a:solidFill>
                <a:srgbClr val="FBB03F"/>
              </a:solidFill>
              <a:latin typeface="Arial Narrow" charset="0"/>
              <a:ea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6905276" y="1531990"/>
            <a:ext cx="1837331" cy="1753793"/>
          </a:xfrm>
          <a:prstGeom prst="ellipse">
            <a:avLst/>
          </a:prstGeom>
          <a:noFill/>
          <a:ln w="19050">
            <a:solidFill>
              <a:srgbClr val="FBB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2333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www.libracornchronicles.com/blog/wp-content/uploads/2010/06/imgGoalSetting4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8923" y="1078692"/>
            <a:ext cx="4588749" cy="407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400" dirty="0" smtClean="0">
                <a:solidFill>
                  <a:schemeClr val="tx1"/>
                </a:solidFill>
              </a:rPr>
              <a:t>Objetivos de la sesión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457200" y="915988"/>
            <a:ext cx="4114800" cy="36786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400" b="0" dirty="0" smtClean="0">
                <a:solidFill>
                  <a:schemeClr val="tx1"/>
                </a:solidFill>
              </a:rPr>
              <a:t>Crear en el MT un </a:t>
            </a:r>
            <a:r>
              <a:rPr lang="es-ES" sz="1400" b="0" dirty="0">
                <a:solidFill>
                  <a:schemeClr val="tx1"/>
                </a:solidFill>
              </a:rPr>
              <a:t>entendimiento </a:t>
            </a:r>
            <a:r>
              <a:rPr lang="es-ES" sz="1400" b="0" dirty="0" smtClean="0">
                <a:solidFill>
                  <a:schemeClr val="tx1"/>
                </a:solidFill>
              </a:rPr>
              <a:t>y lenguaje común acerca de </a:t>
            </a:r>
            <a:r>
              <a:rPr lang="es-ES" sz="1400" b="0" dirty="0" smtClean="0">
                <a:solidFill>
                  <a:schemeClr val="tx1"/>
                </a:solidFill>
              </a:rPr>
              <a:t>las herramientas OCI / LSI</a:t>
            </a:r>
            <a:r>
              <a:rPr lang="es-ES" sz="1400" b="0" dirty="0" smtClean="0">
                <a:solidFill>
                  <a:schemeClr val="tx1"/>
                </a:solidFill>
              </a:rPr>
              <a:t>.</a:t>
            </a:r>
            <a:endParaRPr lang="es-ES" sz="14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400" b="0" dirty="0" smtClean="0">
                <a:solidFill>
                  <a:schemeClr val="tx1"/>
                </a:solidFill>
              </a:rPr>
              <a:t>Presentarles los rasgos de la cultura deseada por el MT, según OCI.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400" b="0" dirty="0" smtClean="0">
                <a:solidFill>
                  <a:schemeClr val="tx1"/>
                </a:solidFill>
              </a:rPr>
              <a:t>Guiarlos en la interpretación e identificación de oportunidades de desarrollo según sus </a:t>
            </a:r>
            <a:r>
              <a:rPr lang="es-ES" sz="1400" b="0" dirty="0" smtClean="0">
                <a:solidFill>
                  <a:schemeClr val="tx1"/>
                </a:solidFill>
              </a:rPr>
              <a:t>informes </a:t>
            </a:r>
            <a:r>
              <a:rPr lang="es-ES" sz="1400" b="0" dirty="0" smtClean="0">
                <a:solidFill>
                  <a:schemeClr val="tx1"/>
                </a:solidFill>
              </a:rPr>
              <a:t>individuales de LSI.</a:t>
            </a:r>
            <a:endParaRPr lang="es-ES" sz="1400" b="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400" b="0" dirty="0" smtClean="0">
                <a:solidFill>
                  <a:schemeClr val="tx1"/>
                </a:solidFill>
              </a:rPr>
              <a:t>Orientar el análisis y las conclusiones hacia sus implicancias para la </a:t>
            </a:r>
            <a:r>
              <a:rPr lang="es-ES" sz="1400" b="0" dirty="0">
                <a:solidFill>
                  <a:schemeClr val="tx1"/>
                </a:solidFill>
              </a:rPr>
              <a:t>efectividad colectiva del MT.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400" b="0" dirty="0" smtClean="0">
                <a:solidFill>
                  <a:schemeClr val="tx1"/>
                </a:solidFill>
              </a:rPr>
              <a:t>Establecer </a:t>
            </a:r>
            <a:r>
              <a:rPr lang="es-ES" sz="1400" b="0" dirty="0">
                <a:solidFill>
                  <a:schemeClr val="tx1"/>
                </a:solidFill>
              </a:rPr>
              <a:t>próximos pasos para profundizar la interpretación del LSI fuera del espacio de la reunión.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09861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AR" smtClean="0"/>
              <a:pPr/>
              <a:t>30</a:t>
            </a:fld>
            <a:endParaRPr lang="es-AR"/>
          </a:p>
        </p:txBody>
      </p:sp>
      <p:sp>
        <p:nvSpPr>
          <p:cNvPr id="4" name="Shape 262"/>
          <p:cNvSpPr/>
          <p:nvPr/>
        </p:nvSpPr>
        <p:spPr>
          <a:xfrm>
            <a:off x="0" y="0"/>
            <a:ext cx="9144000" cy="695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90" rIns="34289" bIns="34290" anchor="ctr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Placeholder"/>
          <p:cNvSpPr txBox="1">
            <a:spLocks/>
          </p:cNvSpPr>
          <p:nvPr/>
        </p:nvSpPr>
        <p:spPr>
          <a:xfrm>
            <a:off x="179512" y="73504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Cultura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Deseada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por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este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equipo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005508" y="800125"/>
            <a:ext cx="3206452" cy="3975298"/>
            <a:chOff x="1005508" y="800125"/>
            <a:chExt cx="3206452" cy="3975298"/>
          </a:xfrm>
        </p:grpSpPr>
        <p:pic>
          <p:nvPicPr>
            <p:cNvPr id="3" name="Picture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508" y="1679079"/>
              <a:ext cx="3096344" cy="3096344"/>
            </a:xfrm>
            <a:prstGeom prst="rect">
              <a:avLst/>
            </a:prstGeom>
          </p:spPr>
        </p:pic>
        <p:sp>
          <p:nvSpPr>
            <p:cNvPr id="8" name="Placeholder"/>
            <p:cNvSpPr txBox="1">
              <a:spLocks/>
            </p:cNvSpPr>
            <p:nvPr/>
          </p:nvSpPr>
          <p:spPr>
            <a:xfrm>
              <a:off x="1691680" y="1275606"/>
              <a:ext cx="1787744" cy="369622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Lato"/>
                  <a:cs typeface="Lato"/>
                  <a:sym typeface="Arial"/>
                </a:rPr>
                <a:t>Todos</a:t>
              </a: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Lato"/>
                  <a:cs typeface="Lato"/>
                  <a:sym typeface="Arial"/>
                </a:rPr>
                <a:t> los </a:t>
              </a:r>
              <a:r>
                <a:rPr kumimoji="0" lang="en-US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Lato"/>
                  <a:cs typeface="Lato"/>
                  <a:sym typeface="Arial"/>
                </a:rPr>
                <a:t>respondientes</a:t>
              </a: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Lato"/>
                  <a:cs typeface="Lato"/>
                  <a:sym typeface="Arial"/>
                </a:rPr>
                <a:t>
N=15</a:t>
              </a:r>
              <a:endPara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60392" y="800125"/>
              <a:ext cx="31515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 smtClean="0"/>
                <a:t>CULTURA DESEADA DEL MT DE WU</a:t>
              </a:r>
              <a:endParaRPr lang="es-AR" sz="16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64088" y="790600"/>
            <a:ext cx="3197124" cy="3992860"/>
            <a:chOff x="5364088" y="790600"/>
            <a:chExt cx="3197124" cy="3992860"/>
          </a:xfrm>
        </p:grpSpPr>
        <p:pic>
          <p:nvPicPr>
            <p:cNvPr id="6" name="Pictur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1707654"/>
              <a:ext cx="3197124" cy="3075806"/>
            </a:xfrm>
            <a:prstGeom prst="rect">
              <a:avLst/>
            </a:prstGeom>
          </p:spPr>
        </p:pic>
        <p:sp>
          <p:nvSpPr>
            <p:cNvPr id="7" name="Placeholder"/>
            <p:cNvSpPr txBox="1">
              <a:spLocks/>
            </p:cNvSpPr>
            <p:nvPr/>
          </p:nvSpPr>
          <p:spPr>
            <a:xfrm>
              <a:off x="6068778" y="1275606"/>
              <a:ext cx="1787744" cy="369622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Lato"/>
                  <a:cs typeface="Lato"/>
                  <a:sym typeface="Arial"/>
                </a:rPr>
                <a:t>Todos</a:t>
              </a: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Lato"/>
                  <a:cs typeface="Lato"/>
                  <a:sym typeface="Arial"/>
                </a:rPr>
                <a:t> los </a:t>
              </a:r>
              <a:r>
                <a:rPr kumimoji="0" lang="en-US" sz="12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Lato"/>
                  <a:cs typeface="Lato"/>
                  <a:sym typeface="Arial"/>
                </a:rPr>
                <a:t>respondientes</a:t>
              </a:r>
              <a:r>
                <a: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Lato"/>
                  <a:cs typeface="Lato"/>
                  <a:sym typeface="Arial"/>
                </a:rPr>
                <a:t>
N=560</a:t>
              </a:r>
              <a:endPara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22247" y="790600"/>
              <a:ext cx="24808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 smtClean="0"/>
                <a:t>CULTURA HISTÓRICA IDEAL</a:t>
              </a:r>
              <a:endParaRPr lang="es-AR" sz="1600" b="1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8581678" y="4767263"/>
            <a:ext cx="562322" cy="376237"/>
          </a:xfrm>
        </p:spPr>
        <p:txBody>
          <a:bodyPr/>
          <a:lstStyle/>
          <a:p>
            <a:fld id="{86CB4B4D-7CA3-9044-876B-883B54F8677D}" type="slidenum">
              <a:rPr lang="es-AR" smtClean="0"/>
              <a:pPr/>
              <a:t>31</a:t>
            </a:fld>
            <a:endParaRPr lang="es-AR" dirty="0"/>
          </a:p>
        </p:txBody>
      </p:sp>
      <p:sp>
        <p:nvSpPr>
          <p:cNvPr id="4" name="Shape 262"/>
          <p:cNvSpPr/>
          <p:nvPr/>
        </p:nvSpPr>
        <p:spPr>
          <a:xfrm>
            <a:off x="0" y="0"/>
            <a:ext cx="9144000" cy="695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90" rIns="34289" bIns="34290" anchor="ctr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Placeholder"/>
          <p:cNvSpPr txBox="1">
            <a:spLocks/>
          </p:cNvSpPr>
          <p:nvPr/>
        </p:nvSpPr>
        <p:spPr>
          <a:xfrm>
            <a:off x="179512" y="73504"/>
            <a:ext cx="8964488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Los 25 </a:t>
            </a: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comportamientos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r>
              <a:rPr kumimoji="0" lang="en-US" sz="26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más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deseados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son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r>
              <a:rPr kumimoji="0" lang="en-US" sz="26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constructivos</a:t>
            </a:r>
            <a:endParaRPr kumimoji="0" lang="es-ES" sz="26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987574"/>
            <a:ext cx="3960440" cy="384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8460432" y="4865370"/>
            <a:ext cx="683568" cy="278130"/>
          </a:xfrm>
        </p:spPr>
        <p:txBody>
          <a:bodyPr/>
          <a:lstStyle/>
          <a:p>
            <a:fld id="{86CB4B4D-7CA3-9044-876B-883B54F8677D}" type="slidenum">
              <a:rPr lang="es-AR" smtClean="0"/>
              <a:pPr/>
              <a:t>32</a:t>
            </a:fld>
            <a:endParaRPr lang="es-AR"/>
          </a:p>
        </p:txBody>
      </p:sp>
      <p:sp>
        <p:nvSpPr>
          <p:cNvPr id="4" name="Shape 262"/>
          <p:cNvSpPr/>
          <p:nvPr/>
        </p:nvSpPr>
        <p:spPr>
          <a:xfrm>
            <a:off x="0" y="0"/>
            <a:ext cx="9144000" cy="695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90" rIns="34289" bIns="34290" anchor="ctr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Placeholder"/>
          <p:cNvSpPr txBox="1">
            <a:spLocks/>
          </p:cNvSpPr>
          <p:nvPr/>
        </p:nvSpPr>
        <p:spPr>
          <a:xfrm>
            <a:off x="179512" y="73504"/>
            <a:ext cx="8784976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Los 25 </a:t>
            </a: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comportamientos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r>
              <a:rPr kumimoji="0" lang="en-US" sz="26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menos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</a:t>
            </a: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deseados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 son </a:t>
            </a: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defensivos</a:t>
            </a:r>
            <a:endParaRPr kumimoji="0" lang="es-ES" sz="26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9254" y="915566"/>
            <a:ext cx="4279751" cy="40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000" dirty="0" smtClean="0">
                <a:solidFill>
                  <a:schemeClr val="tx1"/>
                </a:solidFill>
              </a:rPr>
              <a:t>Actividad grupal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1800" b="0" dirty="0" smtClean="0">
                <a:solidFill>
                  <a:schemeClr val="tx1"/>
                </a:solidFill>
              </a:rPr>
              <a:t>Formar 4 grupos (no más de 4 personas por grupo)</a:t>
            </a: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1800" b="0" dirty="0" smtClean="0">
                <a:solidFill>
                  <a:schemeClr val="tx1"/>
                </a:solidFill>
              </a:rPr>
              <a:t>Analizar la lista de comportamientos entregada [más deseados o menos deseados]</a:t>
            </a: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1800" b="0" dirty="0" smtClean="0">
                <a:solidFill>
                  <a:schemeClr val="tx1"/>
                </a:solidFill>
              </a:rPr>
              <a:t>En base a los comportamientos analizados, cada grupo propone </a:t>
            </a:r>
            <a:r>
              <a:rPr lang="es-AR" sz="1800" b="0" dirty="0" smtClean="0">
                <a:solidFill>
                  <a:schemeClr val="tx1"/>
                </a:solidFill>
              </a:rPr>
              <a:t>al menos </a:t>
            </a:r>
            <a:r>
              <a:rPr lang="es-AR" sz="1800" b="0" dirty="0" smtClean="0">
                <a:solidFill>
                  <a:schemeClr val="tx1"/>
                </a:solidFill>
              </a:rPr>
              <a:t>1</a:t>
            </a:r>
            <a:r>
              <a:rPr lang="es-AR" sz="1800" b="0" dirty="0" smtClean="0">
                <a:solidFill>
                  <a:schemeClr val="tx1"/>
                </a:solidFill>
              </a:rPr>
              <a:t> acuerdo operativo </a:t>
            </a:r>
            <a:r>
              <a:rPr lang="es-AR" sz="1800" b="0" dirty="0" smtClean="0">
                <a:solidFill>
                  <a:schemeClr val="tx1"/>
                </a:solidFill>
              </a:rPr>
              <a:t>que deseen sugerir que el MT adopte</a:t>
            </a: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1800" b="0" dirty="0" smtClean="0">
                <a:solidFill>
                  <a:schemeClr val="tx1"/>
                </a:solidFill>
              </a:rPr>
              <a:t>Tiempo en c/grupo: </a:t>
            </a:r>
            <a:r>
              <a:rPr lang="es-AR" sz="1800" b="0" dirty="0" smtClean="0">
                <a:solidFill>
                  <a:schemeClr val="tx1"/>
                </a:solidFill>
              </a:rPr>
              <a:t>10’</a:t>
            </a:r>
            <a:endParaRPr lang="es-AR" sz="1800" b="0" dirty="0">
              <a:solidFill>
                <a:schemeClr val="tx1"/>
              </a:solidFill>
            </a:endParaRP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endParaRPr lang="es-AR" sz="1800" b="0" dirty="0" smtClean="0">
              <a:solidFill>
                <a:schemeClr val="tx1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© 2017 Axialent, Inc.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Todos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los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derechos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reservados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.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047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03C74"/>
          </a:solidFill>
          <a:ln w="12700">
            <a:miter lim="400000"/>
          </a:ln>
        </p:spPr>
        <p:txBody>
          <a:bodyPr lIns="34289" tIns="34290" rIns="34289" bIns="34290" anchor="ctr"/>
          <a:lstStyle/>
          <a:p>
            <a:pPr>
              <a:defRPr>
                <a:solidFill>
                  <a:srgbClr val="003C74"/>
                </a:solidFill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5460746" y="-565491"/>
            <a:ext cx="6426883" cy="6426883"/>
          </a:xfrm>
          <a:prstGeom prst="ellipse">
            <a:avLst/>
          </a:prstGeom>
          <a:solidFill>
            <a:srgbClr val="03254C"/>
          </a:solidFill>
          <a:ln w="12700">
            <a:solidFill>
              <a:srgbClr val="053C74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117846" y="-565491"/>
            <a:ext cx="6769783" cy="6769783"/>
          </a:xfrm>
          <a:prstGeom prst="ellipse">
            <a:avLst/>
          </a:prstGeom>
          <a:ln w="12700">
            <a:solidFill>
              <a:srgbClr val="F6B23B"/>
            </a:solidFill>
            <a:custDash>
              <a:ds d="200000" sp="200000"/>
            </a:custDash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041646" y="-851242"/>
            <a:ext cx="6274483" cy="6274484"/>
          </a:xfrm>
          <a:prstGeom prst="ellips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0" name="Subtitle 3"/>
          <p:cNvSpPr txBox="1">
            <a:spLocks/>
          </p:cNvSpPr>
          <p:nvPr/>
        </p:nvSpPr>
        <p:spPr>
          <a:xfrm>
            <a:off x="192230" y="1255366"/>
            <a:ext cx="4667802" cy="2612231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 anchor="ctr">
            <a:noAutofit/>
          </a:bodyPr>
          <a:lstStyle>
            <a:defPPr>
              <a:defRPr lang="en-US"/>
            </a:defPPr>
            <a:lvl1pPr algn="ctr">
              <a:defRPr sz="3000">
                <a:solidFill>
                  <a:srgbClr val="FFFFFF"/>
                </a:solidFill>
                <a:latin typeface="Lucida Grande"/>
                <a:ea typeface="Lucida Grande"/>
                <a:cs typeface="Lucida Grande"/>
              </a:defRPr>
            </a:lvl1pPr>
          </a:lstStyle>
          <a:p>
            <a:r>
              <a:rPr lang="en-US" altLang="en-US" sz="3200" dirty="0" err="1" smtClean="0">
                <a:latin typeface="Arial" charset="0"/>
                <a:ea typeface="Arial" charset="0"/>
                <a:cs typeface="Arial" charset="0"/>
              </a:rPr>
              <a:t>Cómo</a:t>
            </a:r>
            <a:r>
              <a:rPr lang="en-US" altLang="en-US" sz="3200" dirty="0" smtClean="0">
                <a:latin typeface="Arial" charset="0"/>
                <a:ea typeface="Arial" charset="0"/>
                <a:cs typeface="Arial" charset="0"/>
              </a:rPr>
              <a:t> me </a:t>
            </a:r>
            <a:r>
              <a:rPr lang="en-US" altLang="en-US" sz="3200" dirty="0" err="1" smtClean="0">
                <a:latin typeface="Arial" charset="0"/>
                <a:ea typeface="Arial" charset="0"/>
                <a:cs typeface="Arial" charset="0"/>
              </a:rPr>
              <a:t>percibo</a:t>
            </a:r>
            <a:r>
              <a:rPr lang="en-US" altLang="en-US" sz="3200" dirty="0" smtClean="0">
                <a:latin typeface="Arial" charset="0"/>
                <a:ea typeface="Arial" charset="0"/>
                <a:cs typeface="Arial" charset="0"/>
              </a:rPr>
              <a:t> (LSI 1) y me </a:t>
            </a:r>
            <a:r>
              <a:rPr lang="en-US" altLang="en-US" sz="3200" dirty="0" err="1" smtClean="0">
                <a:latin typeface="Arial" charset="0"/>
                <a:ea typeface="Arial" charset="0"/>
                <a:cs typeface="Arial" charset="0"/>
              </a:rPr>
              <a:t>perciben</a:t>
            </a:r>
            <a:r>
              <a:rPr lang="en-US" altLang="en-US" sz="3200" dirty="0" smtClean="0">
                <a:latin typeface="Arial" charset="0"/>
                <a:ea typeface="Arial" charset="0"/>
                <a:cs typeface="Arial" charset="0"/>
              </a:rPr>
              <a:t> (LSI 2)</a:t>
            </a:r>
          </a:p>
          <a:p>
            <a:endParaRPr lang="en-US" altLang="en-US" sz="33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altLang="en-US" sz="2400" dirty="0" err="1" smtClean="0">
                <a:latin typeface="Arial" charset="0"/>
                <a:ea typeface="Arial" charset="0"/>
                <a:cs typeface="Arial" charset="0"/>
              </a:rPr>
              <a:t>Análisis</a:t>
            </a:r>
            <a:r>
              <a:rPr lang="en-US" altLang="en-US" sz="2400" dirty="0" smtClean="0">
                <a:latin typeface="Arial" charset="0"/>
                <a:ea typeface="Arial" charset="0"/>
                <a:cs typeface="Arial" charset="0"/>
              </a:rPr>
              <a:t> e </a:t>
            </a:r>
            <a:r>
              <a:rPr lang="en-US" altLang="en-US" sz="2400" dirty="0" err="1" smtClean="0">
                <a:latin typeface="Arial" charset="0"/>
                <a:ea typeface="Arial" charset="0"/>
                <a:cs typeface="Arial" charset="0"/>
              </a:rPr>
              <a:t>interpretación</a:t>
            </a:r>
            <a:r>
              <a:rPr lang="en-US" altLang="en-US" sz="2400" dirty="0" smtClean="0">
                <a:latin typeface="Arial" charset="0"/>
                <a:ea typeface="Arial" charset="0"/>
                <a:cs typeface="Arial" charset="0"/>
              </a:rPr>
              <a:t> del </a:t>
            </a:r>
            <a:r>
              <a:rPr lang="en-US" altLang="en-US" sz="2400" dirty="0" err="1" smtClean="0">
                <a:latin typeface="Arial" charset="0"/>
                <a:ea typeface="Arial" charset="0"/>
                <a:cs typeface="Arial" charset="0"/>
              </a:rPr>
              <a:t>informe</a:t>
            </a:r>
            <a:r>
              <a:rPr lang="en-US" altLang="en-US" sz="2400" dirty="0" smtClean="0">
                <a:latin typeface="Arial" charset="0"/>
                <a:ea typeface="Arial" charset="0"/>
                <a:cs typeface="Arial" charset="0"/>
              </a:rPr>
              <a:t> de LSI </a:t>
            </a:r>
            <a:r>
              <a:rPr lang="en-US" altLang="en-US" sz="2400" dirty="0" err="1" smtClean="0">
                <a:latin typeface="Arial" charset="0"/>
                <a:ea typeface="Arial" charset="0"/>
                <a:cs typeface="Arial" charset="0"/>
              </a:rPr>
              <a:t>propio</a:t>
            </a:r>
            <a:endParaRPr lang="en-US" altLang="en-US" sz="2400" dirty="0">
              <a:solidFill>
                <a:srgbClr val="FBB0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657909" y="2120346"/>
            <a:ext cx="33086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AR" altLang="en-US" sz="3300" b="1" dirty="0" smtClean="0">
                <a:solidFill>
                  <a:srgbClr val="FBB03F"/>
                </a:solidFill>
                <a:latin typeface="Arial Narrow" charset="0"/>
                <a:ea typeface="ＭＳ Ｐゴシック" charset="-128"/>
              </a:rPr>
              <a:t>3</a:t>
            </a:r>
            <a:endParaRPr lang="en-US" altLang="en-US" sz="3300" b="1" dirty="0">
              <a:solidFill>
                <a:srgbClr val="FBB03F"/>
              </a:solidFill>
              <a:latin typeface="Arial Narrow" charset="0"/>
              <a:ea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6905276" y="1531990"/>
            <a:ext cx="1837331" cy="1753793"/>
          </a:xfrm>
          <a:prstGeom prst="ellipse">
            <a:avLst/>
          </a:prstGeom>
          <a:noFill/>
          <a:ln w="19050">
            <a:solidFill>
              <a:srgbClr val="FBB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2333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A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Paso 1: Identificar las tendencias de su </a:t>
            </a:r>
            <a:r>
              <a:rPr lang="es-A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perfil de Auto descripción</a:t>
            </a:r>
            <a:br>
              <a:rPr lang="es-A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s-AR" sz="1400" b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(páginas 1-2 del reporte)</a:t>
            </a:r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>
          <a:xfrm>
            <a:off x="4572000" y="1151334"/>
            <a:ext cx="4114800" cy="34432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AR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Completar página </a:t>
            </a:r>
            <a:r>
              <a:rPr lang="es-A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r>
              <a:rPr lang="es-AR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del Plan de Autodesarrollo Individual:</a:t>
            </a:r>
            <a:endParaRPr lang="es-ES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¿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Cuál es el tipo de estilos que predomina en tu perfil? Identificar el color que tiene los estilos más extendidos</a:t>
            </a: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¿Cuál es tu orientación predominante (Tarea o Personas)?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Considerar los percentiles (no los puntajes brutos) e indicar: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stilos </a:t>
            </a:r>
            <a:r>
              <a:rPr lang="es-ES" sz="1400" dirty="0" smtClean="0">
                <a:solidFill>
                  <a:srgbClr val="FF0000"/>
                </a:solidFill>
              </a:rPr>
              <a:t>Agresivos (rojos)</a:t>
            </a: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con percentil &gt;</a:t>
            </a: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50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stilos </a:t>
            </a:r>
            <a:r>
              <a:rPr lang="es-ES" sz="1400" dirty="0" smtClean="0">
                <a:solidFill>
                  <a:schemeClr val="accent5">
                    <a:lumMod val="75000"/>
                  </a:schemeClr>
                </a:solidFill>
              </a:rPr>
              <a:t>Pasivos (verdes)</a:t>
            </a: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 </a:t>
            </a: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percentil &gt;</a:t>
            </a:r>
            <a:r>
              <a:rPr lang="es-E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25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AR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Dos estilos </a:t>
            </a:r>
            <a:r>
              <a:rPr lang="es-AR" sz="1400" dirty="0" smtClean="0">
                <a:solidFill>
                  <a:srgbClr val="0070C0"/>
                </a:solidFill>
              </a:rPr>
              <a:t>Constructivos (azules)</a:t>
            </a:r>
            <a:r>
              <a:rPr lang="es-AR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con los menores percentiles.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0" y="4971934"/>
            <a:ext cx="5267218" cy="120096"/>
          </a:xfrm>
        </p:spPr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911" y="977618"/>
            <a:ext cx="3096344" cy="310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665769" y="794486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1 – Auto descripción</a:t>
            </a:r>
            <a:endParaRPr lang="en-US" sz="1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875" y="4083918"/>
            <a:ext cx="3744416" cy="85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65880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000" dirty="0" smtClean="0">
                <a:solidFill>
                  <a:schemeClr val="tx1"/>
                </a:solidFill>
              </a:rPr>
              <a:t>Paso 2: Auto descripción enunciado por enunciado</a:t>
            </a:r>
            <a:r>
              <a:rPr lang="es-AR" dirty="0" smtClean="0">
                <a:solidFill>
                  <a:schemeClr val="tx1"/>
                </a:solidFill>
              </a:rPr>
              <a:t/>
            </a:r>
            <a:br>
              <a:rPr lang="es-AR" dirty="0" smtClean="0">
                <a:solidFill>
                  <a:schemeClr val="tx1"/>
                </a:solidFill>
              </a:rPr>
            </a:br>
            <a:r>
              <a:rPr lang="es-AR" sz="1600" b="0" dirty="0" smtClean="0">
                <a:solidFill>
                  <a:schemeClr val="tx1"/>
                </a:solidFill>
              </a:rPr>
              <a:t>(páginas 3-14 del reporte)</a:t>
            </a:r>
            <a:endParaRPr lang="en-US" sz="1600" b="0" dirty="0">
              <a:solidFill>
                <a:schemeClr val="tx1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9" y="915988"/>
            <a:ext cx="2017647" cy="231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4056" y="915988"/>
            <a:ext cx="1997174" cy="231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6389" y="2427734"/>
            <a:ext cx="1996399" cy="23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hape 310"/>
          <p:cNvSpPr txBox="1">
            <a:spLocks/>
          </p:cNvSpPr>
          <p:nvPr/>
        </p:nvSpPr>
        <p:spPr>
          <a:xfrm>
            <a:off x="4572000" y="830057"/>
            <a:ext cx="4114800" cy="3764566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La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descripción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enunciado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por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enunciado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que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aparece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para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cada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estilo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en las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tablas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en las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páginas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3-14 de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tu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reporte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te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permitirá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entender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un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poco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más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cuáles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son los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comportamientos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que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contribuyen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a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tu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perfil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Arial" panose="020B0604020202020204" pitchFamily="34" charset="0"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Los enunciados están ordenados según su impacto en la efectividad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: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En los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estilos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constructivos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los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enunciados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de la parte superior de la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tabla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son de mayor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correlación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positiva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con la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efectividad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que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los de la parte inferior. 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En los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estilos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defensivos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agresivos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y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pasivos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los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enunciados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de la parte superior de la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tabla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 son de mayor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correlación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negativa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sobre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la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efectividad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que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los de la parte inferior.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Todos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los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enunciados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aportan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valiosa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,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pero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nos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enfocaremos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en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los 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que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más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 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impactan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 en la 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Arial"/>
              </a:rPr>
              <a:t>efectividad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0917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5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AR" sz="2000" dirty="0">
                <a:solidFill>
                  <a:schemeClr val="tx1"/>
                </a:solidFill>
              </a:rPr>
              <a:t>Paso 2: Auto descripción enunciado por enunciado</a:t>
            </a:r>
            <a:r>
              <a:rPr lang="es-AR" dirty="0">
                <a:solidFill>
                  <a:schemeClr val="tx1"/>
                </a:solidFill>
              </a:rPr>
              <a:t/>
            </a:r>
            <a:br>
              <a:rPr lang="es-AR" dirty="0">
                <a:solidFill>
                  <a:schemeClr val="tx1"/>
                </a:solidFill>
              </a:rPr>
            </a:br>
            <a:r>
              <a:rPr lang="es-AR" sz="1600" b="0" dirty="0">
                <a:solidFill>
                  <a:schemeClr val="tx1"/>
                </a:solidFill>
              </a:rPr>
              <a:t>(páginas </a:t>
            </a:r>
            <a:r>
              <a:rPr lang="es-AR" sz="1600" b="0" dirty="0" smtClean="0">
                <a:solidFill>
                  <a:schemeClr val="tx1"/>
                </a:solidFill>
              </a:rPr>
              <a:t>3-14 del reporte)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63888" y="771550"/>
            <a:ext cx="5122912" cy="35346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1300" dirty="0" smtClean="0">
                <a:solidFill>
                  <a:schemeClr val="tx1"/>
                </a:solidFill>
              </a:rPr>
              <a:t>Completar la página </a:t>
            </a:r>
            <a:r>
              <a:rPr lang="es-AR" sz="1300" dirty="0">
                <a:solidFill>
                  <a:schemeClr val="tx1"/>
                </a:solidFill>
              </a:rPr>
              <a:t>8</a:t>
            </a:r>
            <a:r>
              <a:rPr lang="es-AR" sz="1300" dirty="0" smtClean="0">
                <a:solidFill>
                  <a:schemeClr val="tx1"/>
                </a:solidFill>
              </a:rPr>
              <a:t> del Plan de Autodesarrollo Individual:</a:t>
            </a:r>
          </a:p>
          <a:p>
            <a:r>
              <a:rPr lang="es-AR" sz="1300" dirty="0" smtClean="0">
                <a:solidFill>
                  <a:schemeClr val="tx1"/>
                </a:solidFill>
              </a:rPr>
              <a:t>Mira las tablas para los estilos identificados en el paso 1 (</a:t>
            </a:r>
            <a:r>
              <a:rPr lang="es-AR" sz="1300" dirty="0" smtClean="0">
                <a:solidFill>
                  <a:srgbClr val="FF0000"/>
                </a:solidFill>
              </a:rPr>
              <a:t>agresivos</a:t>
            </a:r>
            <a:r>
              <a:rPr lang="es-AR" sz="1300" dirty="0" smtClean="0">
                <a:solidFill>
                  <a:schemeClr val="tx1"/>
                </a:solidFill>
              </a:rPr>
              <a:t>, </a:t>
            </a:r>
            <a:r>
              <a:rPr lang="es-AR" sz="1300" dirty="0" smtClean="0">
                <a:solidFill>
                  <a:schemeClr val="accent5">
                    <a:lumMod val="75000"/>
                  </a:schemeClr>
                </a:solidFill>
              </a:rPr>
              <a:t>pasivos</a:t>
            </a:r>
            <a:r>
              <a:rPr lang="es-AR" sz="1300" dirty="0" smtClean="0">
                <a:solidFill>
                  <a:schemeClr val="tx1"/>
                </a:solidFill>
              </a:rPr>
              <a:t> y </a:t>
            </a:r>
            <a:r>
              <a:rPr lang="es-AR" sz="1300" dirty="0" smtClean="0">
                <a:solidFill>
                  <a:schemeClr val="accent1">
                    <a:lumMod val="50000"/>
                  </a:schemeClr>
                </a:solidFill>
              </a:rPr>
              <a:t>constructivos</a:t>
            </a:r>
            <a:r>
              <a:rPr lang="es-AR" sz="1300" dirty="0" smtClean="0">
                <a:solidFill>
                  <a:schemeClr val="tx1"/>
                </a:solidFill>
              </a:rPr>
              <a:t> más débiles).</a:t>
            </a:r>
          </a:p>
          <a:p>
            <a:r>
              <a:rPr lang="es-AR" sz="1300" dirty="0" smtClean="0">
                <a:solidFill>
                  <a:schemeClr val="tx1"/>
                </a:solidFill>
              </a:rPr>
              <a:t>Para los dos estilos defensivos con mayores percentiles, identifica los 2-3 comportamientos ubicados en la parte superior de la tabla y cuyo puntaje sea 2 ó 1. 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238574"/>
            <a:ext cx="3096344" cy="310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863377" y="1100075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1 – Auto descripción</a:t>
            </a:r>
            <a:endParaRPr lang="en-US" sz="1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563888" y="2095277"/>
            <a:ext cx="516966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lvl="0" indent="-179388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s-AR" sz="1300" b="1" dirty="0">
                <a:latin typeface="Lato"/>
                <a:ea typeface="Lato"/>
                <a:cs typeface="Lato"/>
                <a:sym typeface="Arial"/>
              </a:rPr>
              <a:t>Para el constructivo más débil, identifica los 2-3 comportamientos ubicados en la parte superior de la tabla y cuyo puntaje sea </a:t>
            </a:r>
            <a:r>
              <a:rPr lang="es-AR" sz="1300" b="1" dirty="0" smtClean="0">
                <a:latin typeface="Lato"/>
                <a:ea typeface="Lato"/>
                <a:cs typeface="Lato"/>
                <a:sym typeface="Arial"/>
              </a:rPr>
              <a:t>0 ó 1.</a:t>
            </a:r>
            <a:endParaRPr lang="en-US" sz="1300" b="1" dirty="0">
              <a:latin typeface="Lato"/>
              <a:ea typeface="Lato"/>
              <a:cs typeface="Lato"/>
              <a:sym typeface="Arial"/>
            </a:endParaRPr>
          </a:p>
        </p:txBody>
      </p:sp>
      <p:grpSp>
        <p:nvGrpSpPr>
          <p:cNvPr id="12" name="11 Grupo"/>
          <p:cNvGrpSpPr/>
          <p:nvPr/>
        </p:nvGrpSpPr>
        <p:grpSpPr>
          <a:xfrm>
            <a:off x="236576" y="3186702"/>
            <a:ext cx="3131366" cy="1473280"/>
            <a:chOff x="236576" y="2871594"/>
            <a:chExt cx="3131366" cy="1473280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76" y="2871594"/>
              <a:ext cx="3126229" cy="1473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9 Elipse"/>
            <p:cNvSpPr/>
            <p:nvPr/>
          </p:nvSpPr>
          <p:spPr>
            <a:xfrm>
              <a:off x="3059832" y="3379336"/>
              <a:ext cx="308110" cy="19094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13 Elipse"/>
            <p:cNvSpPr/>
            <p:nvPr/>
          </p:nvSpPr>
          <p:spPr>
            <a:xfrm>
              <a:off x="3059832" y="3667368"/>
              <a:ext cx="308110" cy="19094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14 Elipse"/>
            <p:cNvSpPr/>
            <p:nvPr/>
          </p:nvSpPr>
          <p:spPr>
            <a:xfrm>
              <a:off x="3059832" y="4150760"/>
              <a:ext cx="308110" cy="19094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7942" y="3198498"/>
            <a:ext cx="3434169" cy="14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15 Grupo"/>
          <p:cNvGrpSpPr/>
          <p:nvPr/>
        </p:nvGrpSpPr>
        <p:grpSpPr>
          <a:xfrm>
            <a:off x="4932040" y="3003798"/>
            <a:ext cx="3882751" cy="1830571"/>
            <a:chOff x="4864051" y="2943024"/>
            <a:chExt cx="3882751" cy="1830571"/>
          </a:xfrm>
        </p:grpSpPr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051" y="2943024"/>
              <a:ext cx="3869499" cy="1830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21 Elipse"/>
            <p:cNvSpPr/>
            <p:nvPr/>
          </p:nvSpPr>
          <p:spPr>
            <a:xfrm>
              <a:off x="8425440" y="3762839"/>
              <a:ext cx="308110" cy="19094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22 Elipse"/>
            <p:cNvSpPr/>
            <p:nvPr/>
          </p:nvSpPr>
          <p:spPr>
            <a:xfrm>
              <a:off x="8425440" y="4159780"/>
              <a:ext cx="308110" cy="19094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23 Elipse"/>
            <p:cNvSpPr/>
            <p:nvPr/>
          </p:nvSpPr>
          <p:spPr>
            <a:xfrm>
              <a:off x="8438692" y="4529626"/>
              <a:ext cx="308110" cy="19094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8893564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361" y="956475"/>
            <a:ext cx="2838567" cy="303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sz="2000" dirty="0">
                <a:solidFill>
                  <a:schemeClr val="tx1"/>
                </a:solidFill>
              </a:rPr>
              <a:t>Paso 3: Descripción por </a:t>
            </a:r>
            <a:r>
              <a:rPr lang="es-ES" sz="2000" dirty="0" smtClean="0">
                <a:solidFill>
                  <a:schemeClr val="tx1"/>
                </a:solidFill>
              </a:rPr>
              <a:t>otros</a:t>
            </a:r>
            <a:br>
              <a:rPr lang="es-ES" sz="2000" dirty="0" smtClean="0">
                <a:solidFill>
                  <a:schemeClr val="tx1"/>
                </a:solidFill>
              </a:rPr>
            </a:br>
            <a:r>
              <a:rPr lang="es-AR" sz="1400" b="0" dirty="0" smtClean="0">
                <a:solidFill>
                  <a:schemeClr val="tx1"/>
                </a:solidFill>
              </a:rPr>
              <a:t>(páginas 15-16 del reporte)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>
          <a:xfrm>
            <a:off x="4572000" y="1151334"/>
            <a:ext cx="4114800" cy="34432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300" dirty="0" smtClean="0">
                <a:solidFill>
                  <a:schemeClr val="tx1"/>
                </a:solidFill>
              </a:rPr>
              <a:t>Completar la página </a:t>
            </a:r>
            <a:r>
              <a:rPr lang="es-ES" sz="1300" dirty="0">
                <a:solidFill>
                  <a:schemeClr val="tx1"/>
                </a:solidFill>
              </a:rPr>
              <a:t>9</a:t>
            </a:r>
            <a:r>
              <a:rPr lang="es-ES" sz="1300" dirty="0" smtClean="0">
                <a:solidFill>
                  <a:schemeClr val="tx1"/>
                </a:solidFill>
              </a:rPr>
              <a:t> del Plan de Autodesarrollo Individual. Tal como lo hiciste para el perfil de </a:t>
            </a:r>
            <a:r>
              <a:rPr lang="es-ES" sz="1300" dirty="0">
                <a:solidFill>
                  <a:schemeClr val="tx1"/>
                </a:solidFill>
              </a:rPr>
              <a:t>A</a:t>
            </a:r>
            <a:r>
              <a:rPr lang="es-ES" sz="1300" dirty="0" smtClean="0">
                <a:solidFill>
                  <a:schemeClr val="tx1"/>
                </a:solidFill>
              </a:rPr>
              <a:t>uto Descripción, identifica…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300" dirty="0" smtClean="0">
                <a:solidFill>
                  <a:schemeClr val="tx1"/>
                </a:solidFill>
              </a:rPr>
              <a:t>¿</a:t>
            </a:r>
            <a:r>
              <a:rPr lang="es-ES" sz="1300" dirty="0">
                <a:solidFill>
                  <a:schemeClr val="tx1"/>
                </a:solidFill>
              </a:rPr>
              <a:t>Cuál es el tipo de estilos que predomina en tu perfil? Identificar el color </a:t>
            </a:r>
            <a:r>
              <a:rPr lang="es-ES" sz="1300" dirty="0" smtClean="0">
                <a:solidFill>
                  <a:schemeClr val="tx1"/>
                </a:solidFill>
              </a:rPr>
              <a:t>de </a:t>
            </a:r>
            <a:r>
              <a:rPr lang="es-ES" sz="1300" dirty="0">
                <a:solidFill>
                  <a:schemeClr val="tx1"/>
                </a:solidFill>
              </a:rPr>
              <a:t>los estilos más extendidos.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sz="1300" dirty="0" smtClean="0">
                <a:solidFill>
                  <a:schemeClr val="tx1"/>
                </a:solidFill>
              </a:rPr>
              <a:t>Considerar </a:t>
            </a:r>
            <a:r>
              <a:rPr lang="es-ES" sz="1300" dirty="0">
                <a:solidFill>
                  <a:schemeClr val="tx1"/>
                </a:solidFill>
              </a:rPr>
              <a:t>los </a:t>
            </a:r>
            <a:r>
              <a:rPr lang="es-ES" sz="1300" dirty="0" smtClean="0">
                <a:solidFill>
                  <a:schemeClr val="tx1"/>
                </a:solidFill>
              </a:rPr>
              <a:t>percentiles (no </a:t>
            </a:r>
            <a:r>
              <a:rPr lang="es-ES" sz="1300" dirty="0">
                <a:solidFill>
                  <a:schemeClr val="tx1"/>
                </a:solidFill>
              </a:rPr>
              <a:t>los </a:t>
            </a:r>
            <a:r>
              <a:rPr lang="es-ES" sz="1300" dirty="0" smtClean="0">
                <a:solidFill>
                  <a:schemeClr val="tx1"/>
                </a:solidFill>
              </a:rPr>
              <a:t>puntajes brutos) </a:t>
            </a:r>
            <a:r>
              <a:rPr lang="es-ES" sz="1300" dirty="0">
                <a:solidFill>
                  <a:schemeClr val="tx1"/>
                </a:solidFill>
              </a:rPr>
              <a:t>e indicar: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300" dirty="0">
                <a:solidFill>
                  <a:schemeClr val="tx1"/>
                </a:solidFill>
              </a:rPr>
              <a:t>Estilos </a:t>
            </a:r>
            <a:r>
              <a:rPr lang="es-ES" sz="1300" dirty="0">
                <a:solidFill>
                  <a:srgbClr val="FF0000"/>
                </a:solidFill>
              </a:rPr>
              <a:t>Agresivos (rojos) </a:t>
            </a:r>
            <a:r>
              <a:rPr lang="es-ES" sz="1300" dirty="0">
                <a:solidFill>
                  <a:schemeClr val="tx1"/>
                </a:solidFill>
              </a:rPr>
              <a:t>con </a:t>
            </a:r>
            <a:r>
              <a:rPr lang="es-ES" sz="1300" dirty="0" smtClean="0">
                <a:solidFill>
                  <a:schemeClr val="tx1"/>
                </a:solidFill>
              </a:rPr>
              <a:t>percentil &gt; 50</a:t>
            </a:r>
            <a:endParaRPr lang="es-ES" sz="13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ES" sz="1300" dirty="0">
                <a:solidFill>
                  <a:schemeClr val="tx1"/>
                </a:solidFill>
              </a:rPr>
              <a:t>Estilos </a:t>
            </a:r>
            <a:r>
              <a:rPr lang="es-ES" sz="1300" dirty="0" smtClean="0">
                <a:solidFill>
                  <a:schemeClr val="accent5">
                    <a:lumMod val="50000"/>
                  </a:schemeClr>
                </a:solidFill>
              </a:rPr>
              <a:t>Pasivos (verdes</a:t>
            </a:r>
            <a:r>
              <a:rPr lang="es-ES" sz="13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r>
              <a:rPr lang="es-ES" sz="1300" dirty="0">
                <a:solidFill>
                  <a:schemeClr val="tx1"/>
                </a:solidFill>
              </a:rPr>
              <a:t> con </a:t>
            </a:r>
            <a:r>
              <a:rPr lang="es-ES" sz="1300" dirty="0" smtClean="0">
                <a:solidFill>
                  <a:schemeClr val="tx1"/>
                </a:solidFill>
              </a:rPr>
              <a:t>percentil &gt; 25</a:t>
            </a:r>
            <a:endParaRPr lang="es-ES" sz="13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s-AR" sz="1300" dirty="0">
                <a:solidFill>
                  <a:schemeClr val="tx1"/>
                </a:solidFill>
              </a:rPr>
              <a:t>Dos estilos </a:t>
            </a:r>
            <a:r>
              <a:rPr lang="es-AR" sz="1300" dirty="0" smtClean="0">
                <a:solidFill>
                  <a:srgbClr val="0070C0"/>
                </a:solidFill>
              </a:rPr>
              <a:t>Constructivos </a:t>
            </a:r>
            <a:r>
              <a:rPr lang="es-AR" sz="1300" dirty="0">
                <a:solidFill>
                  <a:srgbClr val="0070C0"/>
                </a:solidFill>
              </a:rPr>
              <a:t>(</a:t>
            </a:r>
            <a:r>
              <a:rPr lang="es-AR" sz="1300" dirty="0" smtClean="0">
                <a:solidFill>
                  <a:srgbClr val="0070C0"/>
                </a:solidFill>
              </a:rPr>
              <a:t>azules)</a:t>
            </a:r>
            <a:r>
              <a:rPr lang="es-AR" sz="1300" dirty="0" smtClean="0">
                <a:solidFill>
                  <a:schemeClr val="tx1"/>
                </a:solidFill>
              </a:rPr>
              <a:t> </a:t>
            </a:r>
            <a:r>
              <a:rPr lang="es-AR" sz="1300" dirty="0">
                <a:solidFill>
                  <a:schemeClr val="tx1"/>
                </a:solidFill>
              </a:rPr>
              <a:t>con menores </a:t>
            </a:r>
            <a:r>
              <a:rPr lang="es-AR" sz="1300" dirty="0" smtClean="0">
                <a:solidFill>
                  <a:schemeClr val="tx1"/>
                </a:solidFill>
              </a:rPr>
              <a:t>percentiles.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0" y="4971934"/>
            <a:ext cx="5267218" cy="120096"/>
          </a:xfrm>
        </p:spPr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5 CuadroTexto"/>
          <p:cNvSpPr txBox="1"/>
          <p:nvPr/>
        </p:nvSpPr>
        <p:spPr>
          <a:xfrm>
            <a:off x="1423258" y="794486"/>
            <a:ext cx="2162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2 – Descripción por otros</a:t>
            </a:r>
            <a:endParaRPr lang="en-US" sz="1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244" y="3993081"/>
            <a:ext cx="33528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738672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000" dirty="0" smtClean="0">
                <a:solidFill>
                  <a:schemeClr val="tx1"/>
                </a:solidFill>
              </a:rPr>
              <a:t>Paso 4: Descripción por otros, enunciado por enunciado</a:t>
            </a:r>
            <a:br>
              <a:rPr lang="es-AR" sz="2000" dirty="0" smtClean="0">
                <a:solidFill>
                  <a:schemeClr val="tx1"/>
                </a:solidFill>
              </a:rPr>
            </a:br>
            <a:r>
              <a:rPr lang="es-AR" sz="1400" b="0" dirty="0">
                <a:solidFill>
                  <a:schemeClr val="tx1"/>
                </a:solidFill>
              </a:rPr>
              <a:t>(páginas 17-28 del reporte)</a:t>
            </a:r>
            <a:endParaRPr lang="en-US" sz="1400" b="0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0" y="895415"/>
            <a:ext cx="4114800" cy="376456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AR" dirty="0" smtClean="0">
                <a:solidFill>
                  <a:schemeClr val="tx1"/>
                </a:solidFill>
              </a:rPr>
              <a:t>La descripción enunciado por enunciado te permitirá entender </a:t>
            </a:r>
            <a:r>
              <a:rPr lang="es-AR" dirty="0">
                <a:solidFill>
                  <a:schemeClr val="tx1"/>
                </a:solidFill>
              </a:rPr>
              <a:t> </a:t>
            </a:r>
            <a:r>
              <a:rPr lang="es-AR" dirty="0" smtClean="0">
                <a:solidFill>
                  <a:schemeClr val="tx1"/>
                </a:solidFill>
              </a:rPr>
              <a:t>qué percepciones tienen los otros acerca de tus comportamientos y tu estilo de liderazgo.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AR" dirty="0" smtClean="0">
                <a:solidFill>
                  <a:schemeClr val="tx1"/>
                </a:solidFill>
              </a:rPr>
              <a:t>Algunas diferencias entre ambas descripciones: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AR" b="0" dirty="0" smtClean="0">
                <a:solidFill>
                  <a:schemeClr val="tx1"/>
                </a:solidFill>
              </a:rPr>
              <a:t>Tus puntajes son  valores promedio y varían entre 0.00 (“esencialmente  no como Ud.”) y 2.00 (“la mayoría del tiempo como Ud.”).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AR" b="0" dirty="0" smtClean="0">
                <a:solidFill>
                  <a:schemeClr val="tx1"/>
                </a:solidFill>
              </a:rPr>
              <a:t>Tus </a:t>
            </a:r>
            <a:r>
              <a:rPr lang="es-AR" b="0" dirty="0" err="1" smtClean="0">
                <a:solidFill>
                  <a:schemeClr val="tx1"/>
                </a:solidFill>
              </a:rPr>
              <a:t>Δs</a:t>
            </a:r>
            <a:r>
              <a:rPr lang="es-AR" b="0" dirty="0" smtClean="0">
                <a:solidFill>
                  <a:schemeClr val="tx1"/>
                </a:solidFill>
              </a:rPr>
              <a:t> representan la diferencia entre tu puntaje menos el puntaje de la mediana de la base normativa.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AR" dirty="0">
                <a:solidFill>
                  <a:schemeClr val="tx1"/>
                </a:solidFill>
              </a:rPr>
              <a:t>Para los estilos </a:t>
            </a:r>
            <a:r>
              <a:rPr lang="es-AR" dirty="0" smtClean="0">
                <a:solidFill>
                  <a:schemeClr val="tx1"/>
                </a:solidFill>
              </a:rPr>
              <a:t>defensivos (</a:t>
            </a:r>
            <a:r>
              <a:rPr lang="es-AR" dirty="0" smtClean="0">
                <a:solidFill>
                  <a:srgbClr val="FF0000"/>
                </a:solidFill>
              </a:rPr>
              <a:t>agresivos</a:t>
            </a:r>
            <a:r>
              <a:rPr lang="es-AR" dirty="0" smtClean="0">
                <a:solidFill>
                  <a:schemeClr val="tx1"/>
                </a:solidFill>
              </a:rPr>
              <a:t> </a:t>
            </a:r>
            <a:r>
              <a:rPr lang="es-AR" dirty="0">
                <a:solidFill>
                  <a:schemeClr val="tx1"/>
                </a:solidFill>
              </a:rPr>
              <a:t>y </a:t>
            </a:r>
            <a:r>
              <a:rPr lang="es-AR" dirty="0" smtClean="0">
                <a:solidFill>
                  <a:schemeClr val="accent5">
                    <a:lumMod val="75000"/>
                  </a:schemeClr>
                </a:solidFill>
              </a:rPr>
              <a:t>pasivos</a:t>
            </a:r>
            <a:r>
              <a:rPr lang="es-AR" dirty="0" smtClean="0">
                <a:solidFill>
                  <a:schemeClr val="tx1"/>
                </a:solidFill>
              </a:rPr>
              <a:t>) </a:t>
            </a:r>
            <a:r>
              <a:rPr lang="es-AR" dirty="0" err="1" smtClean="0">
                <a:solidFill>
                  <a:schemeClr val="tx1"/>
                </a:solidFill>
              </a:rPr>
              <a:t>enfocate</a:t>
            </a:r>
            <a:r>
              <a:rPr lang="es-AR" dirty="0" smtClean="0">
                <a:solidFill>
                  <a:schemeClr val="tx1"/>
                </a:solidFill>
              </a:rPr>
              <a:t> en los puntajes más altos y </a:t>
            </a:r>
            <a:r>
              <a:rPr lang="es-AR" dirty="0" err="1" smtClean="0">
                <a:solidFill>
                  <a:schemeClr val="tx1"/>
                </a:solidFill>
              </a:rPr>
              <a:t>Δs</a:t>
            </a:r>
            <a:r>
              <a:rPr lang="es-AR" dirty="0" smtClean="0">
                <a:solidFill>
                  <a:schemeClr val="tx1"/>
                </a:solidFill>
              </a:rPr>
              <a:t> positivos de la mitad superior de la tabla. </a:t>
            </a:r>
            <a:r>
              <a:rPr lang="es-AR" b="0" dirty="0" smtClean="0">
                <a:solidFill>
                  <a:schemeClr val="tx1"/>
                </a:solidFill>
              </a:rPr>
              <a:t>Esos comportamientos son potenciales áreas de trabajo.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AR" dirty="0">
                <a:solidFill>
                  <a:schemeClr val="tx1"/>
                </a:solidFill>
              </a:rPr>
              <a:t>En los estilos </a:t>
            </a:r>
            <a:r>
              <a:rPr lang="es-AR" dirty="0" smtClean="0">
                <a:solidFill>
                  <a:schemeClr val="tx1"/>
                </a:solidFill>
              </a:rPr>
              <a:t>constructivos </a:t>
            </a:r>
            <a:r>
              <a:rPr lang="es-AR" dirty="0" err="1" smtClean="0">
                <a:solidFill>
                  <a:schemeClr val="tx1"/>
                </a:solidFill>
              </a:rPr>
              <a:t>enfocate</a:t>
            </a:r>
            <a:r>
              <a:rPr lang="es-AR" dirty="0" smtClean="0">
                <a:solidFill>
                  <a:schemeClr val="tx1"/>
                </a:solidFill>
              </a:rPr>
              <a:t> en los puntajes más bajos y </a:t>
            </a:r>
            <a:r>
              <a:rPr lang="es-AR" dirty="0" err="1" smtClean="0">
                <a:solidFill>
                  <a:schemeClr val="tx1"/>
                </a:solidFill>
              </a:rPr>
              <a:t>Δs</a:t>
            </a:r>
            <a:r>
              <a:rPr lang="es-AR" dirty="0" smtClean="0">
                <a:solidFill>
                  <a:schemeClr val="tx1"/>
                </a:solidFill>
              </a:rPr>
              <a:t> negativos</a:t>
            </a:r>
            <a:r>
              <a:rPr lang="es-AR" b="0" dirty="0" smtClean="0">
                <a:solidFill>
                  <a:schemeClr val="tx1"/>
                </a:solidFill>
              </a:rPr>
              <a:t>. Estos comportamientos representan posibles áreas de trabajo.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915566"/>
            <a:ext cx="3744416" cy="388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2473689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sldNum" idx="4294967295"/>
          </p:nvPr>
        </p:nvSpPr>
        <p:spPr>
          <a:xfrm>
            <a:off x="7010401" y="4943476"/>
            <a:ext cx="2133599" cy="20002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n-US" sz="800" dirty="0">
                <a:solidFill>
                  <a:srgbClr val="FBB03F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fld id="{00000000-1234-1234-1234-123412341234}" type="slidenum">
              <a:rPr lang="en-US" sz="8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rPr>
              <a:pPr>
                <a:buSzPct val="25000"/>
              </a:pPr>
              <a:t>4</a:t>
            </a:fld>
            <a:endParaRPr lang="en-US" sz="800" dirty="0">
              <a:solidFill>
                <a:srgbClr val="B2B2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3730338" y="2812572"/>
            <a:ext cx="2152191" cy="103874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dirty="0" err="1">
                <a:solidFill>
                  <a:srgbClr val="002960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r>
              <a:rPr lang="en-US" dirty="0">
                <a:solidFill>
                  <a:srgbClr val="002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2960"/>
                </a:solidFill>
                <a:latin typeface="Arial"/>
                <a:ea typeface="Arial"/>
                <a:cs typeface="Arial"/>
                <a:sym typeface="Arial"/>
              </a:rPr>
              <a:t>excepcionales</a:t>
            </a:r>
            <a:r>
              <a:rPr lang="en-US" dirty="0">
                <a:solidFill>
                  <a:srgbClr val="002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2960"/>
                </a:solidFill>
                <a:latin typeface="Arial"/>
                <a:ea typeface="Arial"/>
                <a:cs typeface="Arial"/>
                <a:sym typeface="Arial"/>
              </a:rPr>
              <a:t>sostenibles</a:t>
            </a:r>
            <a:endParaRPr lang="en-US" dirty="0">
              <a:solidFill>
                <a:srgbClr val="0029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Shape 381"/>
          <p:cNvGrpSpPr/>
          <p:nvPr/>
        </p:nvGrpSpPr>
        <p:grpSpPr>
          <a:xfrm>
            <a:off x="4000502" y="754857"/>
            <a:ext cx="1609649" cy="1847849"/>
            <a:chOff x="3947733" y="1006475"/>
            <a:chExt cx="1600027" cy="2463798"/>
          </a:xfrm>
        </p:grpSpPr>
        <p:sp>
          <p:nvSpPr>
            <p:cNvPr id="382" name="Shape 382"/>
            <p:cNvSpPr/>
            <p:nvPr/>
          </p:nvSpPr>
          <p:spPr>
            <a:xfrm>
              <a:off x="3947733" y="1452562"/>
              <a:ext cx="1592643" cy="2017711"/>
            </a:xfrm>
            <a:prstGeom prst="ellipse">
              <a:avLst/>
            </a:prstGeom>
            <a:solidFill>
              <a:srgbClr val="FBB03F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3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impersonal</a:t>
              </a:r>
            </a:p>
            <a:p>
              <a:pPr algn="ctr">
                <a:buSzPct val="25000"/>
              </a:pPr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ELLO</a:t>
              </a:r>
            </a:p>
            <a:p>
              <a:pPr algn="ctr">
                <a:buSzPct val="25000"/>
              </a:pP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rentabilidad</a:t>
              </a:r>
              <a:endPara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SzPct val="25000"/>
              </a:pP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calidad</a:t>
              </a:r>
              <a:r>
                <a:rPr lang="en-US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/>
              </a:r>
              <a:br>
                <a:rPr lang="en-US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productividad</a:t>
              </a:r>
              <a:endPara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SzPct val="25000"/>
              </a:pPr>
              <a:r>
                <a:rPr lang="en-US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etc.</a:t>
              </a:r>
            </a:p>
          </p:txBody>
        </p:sp>
        <p:sp>
          <p:nvSpPr>
            <p:cNvPr id="383" name="Shape 383"/>
            <p:cNvSpPr txBox="1"/>
            <p:nvPr/>
          </p:nvSpPr>
          <p:spPr>
            <a:xfrm>
              <a:off x="3993598" y="1006475"/>
              <a:ext cx="1554162" cy="36512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700" dirty="0" err="1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rPr>
                <a:t>logro</a:t>
              </a:r>
              <a:endParaRPr lang="en-US" sz="17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Shape 384"/>
          <p:cNvGrpSpPr/>
          <p:nvPr/>
        </p:nvGrpSpPr>
        <p:grpSpPr>
          <a:xfrm>
            <a:off x="2306801" y="2834875"/>
            <a:ext cx="1629077" cy="1815593"/>
            <a:chOff x="1569026" y="3849107"/>
            <a:chExt cx="1629078" cy="2420790"/>
          </a:xfrm>
        </p:grpSpPr>
        <p:sp>
          <p:nvSpPr>
            <p:cNvPr id="385" name="Shape 385"/>
            <p:cNvSpPr/>
            <p:nvPr/>
          </p:nvSpPr>
          <p:spPr>
            <a:xfrm>
              <a:off x="1569026" y="3849107"/>
              <a:ext cx="1620259" cy="2017711"/>
            </a:xfrm>
            <a:prstGeom prst="ellipse">
              <a:avLst/>
            </a:prstGeom>
            <a:solidFill>
              <a:srgbClr val="FBB03F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3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interpersonal</a:t>
              </a:r>
            </a:p>
            <a:p>
              <a:pPr algn="ctr">
                <a:buSzPct val="25000"/>
              </a:pPr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NOSOTROS</a:t>
              </a:r>
            </a:p>
            <a:p>
              <a:pPr algn="ctr">
                <a:buSzPct val="25000"/>
              </a:pP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confianza</a:t>
              </a:r>
              <a:endPara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SzPct val="25000"/>
              </a:pP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colaboración</a:t>
              </a:r>
              <a:endPara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SzPct val="25000"/>
              </a:pP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respeto</a:t>
              </a:r>
              <a:r>
                <a:rPr lang="en-US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mutuo</a:t>
              </a:r>
              <a:endPara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Shape 386"/>
            <p:cNvSpPr txBox="1"/>
            <p:nvPr/>
          </p:nvSpPr>
          <p:spPr>
            <a:xfrm>
              <a:off x="1643940" y="5904772"/>
              <a:ext cx="1554164" cy="36512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700" dirty="0" err="1" smtClean="0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rPr>
                <a:t>equipo</a:t>
              </a:r>
              <a:endParaRPr lang="en-US" sz="17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" name="Shape 387"/>
          <p:cNvGrpSpPr/>
          <p:nvPr/>
        </p:nvGrpSpPr>
        <p:grpSpPr>
          <a:xfrm>
            <a:off x="5205297" y="2803701"/>
            <a:ext cx="2304256" cy="1828477"/>
            <a:chOff x="5537817" y="3862962"/>
            <a:chExt cx="2304255" cy="2437969"/>
          </a:xfrm>
        </p:grpSpPr>
        <p:sp>
          <p:nvSpPr>
            <p:cNvPr id="388" name="Shape 388"/>
            <p:cNvSpPr/>
            <p:nvPr/>
          </p:nvSpPr>
          <p:spPr>
            <a:xfrm>
              <a:off x="5891632" y="3862962"/>
              <a:ext cx="1633103" cy="2017711"/>
            </a:xfrm>
            <a:prstGeom prst="ellipse">
              <a:avLst/>
            </a:prstGeom>
            <a:solidFill>
              <a:srgbClr val="FBB03F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3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personal</a:t>
              </a:r>
            </a:p>
            <a:p>
              <a:pPr algn="ctr">
                <a:buSzPct val="25000"/>
              </a:pPr>
              <a:r>
                <a:rPr 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rPr>
                <a:t>YO</a:t>
              </a:r>
            </a:p>
            <a:p>
              <a:pPr algn="ctr">
                <a:buSzPct val="25000"/>
              </a:pP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satisfacción</a:t>
              </a:r>
              <a:endPara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SzPct val="25000"/>
              </a:pP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calidad</a:t>
              </a:r>
              <a:r>
                <a:rPr lang="en-US" sz="11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de </a:t>
              </a: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vida</a:t>
              </a:r>
              <a:endPara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SzPct val="25000"/>
              </a:pPr>
              <a:r>
                <a:rPr lang="en-US" sz="11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integridad</a:t>
              </a:r>
              <a:endParaRPr lang="en-US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Shape 389"/>
            <p:cNvSpPr txBox="1"/>
            <p:nvPr/>
          </p:nvSpPr>
          <p:spPr>
            <a:xfrm>
              <a:off x="5537817" y="5932482"/>
              <a:ext cx="2304255" cy="3684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>
                <a:buSzPct val="25000"/>
              </a:pPr>
              <a:r>
                <a:rPr lang="en-US" sz="1700" dirty="0" err="1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rPr>
                <a:t>autorealización</a:t>
              </a:r>
              <a:endParaRPr lang="en-US" sz="17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Shape 390"/>
          <p:cNvGrpSpPr/>
          <p:nvPr/>
        </p:nvGrpSpPr>
        <p:grpSpPr>
          <a:xfrm>
            <a:off x="2868984" y="1892501"/>
            <a:ext cx="3863978" cy="2066648"/>
            <a:chOff x="2900161" y="2739931"/>
            <a:chExt cx="3863981" cy="2678262"/>
          </a:xfrm>
        </p:grpSpPr>
        <p:cxnSp>
          <p:nvCxnSpPr>
            <p:cNvPr id="391" name="Shape 391"/>
            <p:cNvCxnSpPr/>
            <p:nvPr/>
          </p:nvCxnSpPr>
          <p:spPr>
            <a:xfrm>
              <a:off x="4109748" y="5418193"/>
              <a:ext cx="1471612" cy="0"/>
            </a:xfrm>
            <a:prstGeom prst="straightConnector1">
              <a:avLst/>
            </a:prstGeom>
            <a:noFill/>
            <a:ln w="50800" cap="flat" cmpd="sng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392" name="Shape 392"/>
            <p:cNvCxnSpPr/>
            <p:nvPr/>
          </p:nvCxnSpPr>
          <p:spPr>
            <a:xfrm flipH="1">
              <a:off x="2900161" y="2769519"/>
              <a:ext cx="1008113" cy="1119821"/>
            </a:xfrm>
            <a:prstGeom prst="straightConnector1">
              <a:avLst/>
            </a:prstGeom>
            <a:noFill/>
            <a:ln w="50800" cap="flat" cmpd="sng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393" name="Shape 393"/>
            <p:cNvCxnSpPr/>
            <p:nvPr/>
          </p:nvCxnSpPr>
          <p:spPr>
            <a:xfrm flipH="1" flipV="1">
              <a:off x="5756032" y="2739931"/>
              <a:ext cx="1008110" cy="1119821"/>
            </a:xfrm>
            <a:prstGeom prst="straightConnector1">
              <a:avLst/>
            </a:prstGeom>
            <a:noFill/>
            <a:ln w="50800" cap="flat" cmpd="sng">
              <a:solidFill>
                <a:schemeClr val="tx1"/>
              </a:solidFill>
              <a:prstDash val="solid"/>
              <a:round/>
              <a:headEnd type="stealth" w="lg" len="lg"/>
              <a:tailEnd type="stealth" w="lg" len="lg"/>
            </a:ln>
          </p:spPr>
        </p:cxnSp>
      </p:grpSp>
      <p:sp>
        <p:nvSpPr>
          <p:cNvPr id="19" name="Shape 262"/>
          <p:cNvSpPr/>
          <p:nvPr/>
        </p:nvSpPr>
        <p:spPr>
          <a:xfrm>
            <a:off x="0" y="-9525"/>
            <a:ext cx="9144000" cy="695324"/>
          </a:xfrm>
          <a:prstGeom prst="rect">
            <a:avLst/>
          </a:prstGeom>
          <a:solidFill>
            <a:srgbClr val="002060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90" rIns="34289" bIns="34290" anchor="ctr"/>
          <a:lstStyle/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91752" y="157898"/>
            <a:ext cx="8174933" cy="320087"/>
          </a:xfrm>
          <a:prstGeom prst="rect">
            <a:avLst/>
          </a:prstGeom>
          <a:extLst/>
        </p:spPr>
        <p:txBody>
          <a:bodyPr lIns="68580" tIns="34290" rIns="68580" bIns="34290"/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000"/>
              </a:spcBef>
              <a:buClr>
                <a:srgbClr val="FBB03F"/>
              </a:buClr>
              <a:buFont typeface="Arial" panose="020B0604020202020204" pitchFamily="34" charset="0"/>
              <a:buNone/>
              <a:defRPr sz="2000" i="1">
                <a:solidFill>
                  <a:srgbClr val="FBB03F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lvl="1" indent="-228600">
              <a:lnSpc>
                <a:spcPct val="90000"/>
              </a:lnSpc>
              <a:spcBef>
                <a:spcPts val="1000"/>
              </a:spcBef>
              <a:buClr>
                <a:srgbClr val="FBB03F"/>
              </a:buClr>
              <a:buFont typeface="Arial" panose="020B0604020202020204" pitchFamily="34" charset="0"/>
              <a:buChar char="•"/>
              <a:defRPr sz="2000">
                <a:solidFill>
                  <a:srgbClr val="002D62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s-ES" sz="2400" i="0" dirty="0" smtClean="0">
                <a:solidFill>
                  <a:schemeClr val="bg1"/>
                </a:solidFill>
              </a:rPr>
              <a:t>Las 3 Dimensiones de la Efectividad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263336"/>
            <a:ext cx="2838567" cy="303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25 CuadroTexto"/>
          <p:cNvSpPr txBox="1"/>
          <p:nvPr/>
        </p:nvSpPr>
        <p:spPr>
          <a:xfrm>
            <a:off x="805441" y="1101347"/>
            <a:ext cx="2162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2 – Descripción por otros</a:t>
            </a:r>
            <a:endParaRPr lang="en-US" sz="1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AR" sz="2000" dirty="0">
                <a:solidFill>
                  <a:schemeClr val="tx1"/>
                </a:solidFill>
              </a:rPr>
              <a:t>Paso </a:t>
            </a:r>
            <a:r>
              <a:rPr lang="es-AR" sz="2000" dirty="0" smtClean="0">
                <a:solidFill>
                  <a:schemeClr val="tx1"/>
                </a:solidFill>
              </a:rPr>
              <a:t>4: Descripción por otros, enunciado </a:t>
            </a:r>
            <a:r>
              <a:rPr lang="es-AR" sz="2000" dirty="0">
                <a:solidFill>
                  <a:schemeClr val="tx1"/>
                </a:solidFill>
              </a:rPr>
              <a:t>por enunciado</a:t>
            </a:r>
            <a:r>
              <a:rPr lang="es-AR" dirty="0">
                <a:solidFill>
                  <a:schemeClr val="tx1"/>
                </a:solidFill>
              </a:rPr>
              <a:t/>
            </a:r>
            <a:br>
              <a:rPr lang="es-AR" dirty="0">
                <a:solidFill>
                  <a:schemeClr val="tx1"/>
                </a:solidFill>
              </a:rPr>
            </a:br>
            <a:r>
              <a:rPr lang="es-AR" sz="1600" b="0" dirty="0">
                <a:solidFill>
                  <a:schemeClr val="tx1"/>
                </a:solidFill>
              </a:rPr>
              <a:t>(páginas </a:t>
            </a:r>
            <a:r>
              <a:rPr lang="es-AR" sz="1600" b="0" dirty="0" smtClean="0">
                <a:solidFill>
                  <a:schemeClr val="tx1"/>
                </a:solidFill>
              </a:rPr>
              <a:t>17-28 del reporte)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63888" y="987575"/>
            <a:ext cx="5122912" cy="3597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AR" sz="1300" b="0" dirty="0" smtClean="0">
                <a:solidFill>
                  <a:schemeClr val="tx1"/>
                </a:solidFill>
              </a:rPr>
              <a:t>Completar página 11 del Plan de Autodesarrollo Individual:</a:t>
            </a:r>
          </a:p>
          <a:p>
            <a:r>
              <a:rPr lang="es-AR" sz="1300" b="0" dirty="0" smtClean="0">
                <a:solidFill>
                  <a:schemeClr val="tx1"/>
                </a:solidFill>
              </a:rPr>
              <a:t>Mira las tablas para los tres estilos identificados en el paso 3 (defensivos más altos y constructivo más débil).</a:t>
            </a:r>
          </a:p>
          <a:p>
            <a:r>
              <a:rPr lang="es-AR" sz="1300" b="0" dirty="0" smtClean="0">
                <a:solidFill>
                  <a:schemeClr val="tx1"/>
                </a:solidFill>
              </a:rPr>
              <a:t>Estilos defensivos: identifica los 2-3 comportamientos ubicados en la parte superior de la tabla cuyos puntajes y </a:t>
            </a:r>
            <a:r>
              <a:rPr lang="es-AR" sz="1300" b="0" dirty="0" err="1" smtClean="0">
                <a:solidFill>
                  <a:schemeClr val="tx1"/>
                </a:solidFill>
              </a:rPr>
              <a:t>Δs</a:t>
            </a:r>
            <a:r>
              <a:rPr lang="es-AR" sz="1300" b="0" dirty="0" smtClean="0">
                <a:solidFill>
                  <a:schemeClr val="tx1"/>
                </a:solidFill>
              </a:rPr>
              <a:t> positivos sean más altos.</a:t>
            </a:r>
          </a:p>
          <a:p>
            <a:pPr lvl="0"/>
            <a:r>
              <a:rPr lang="es-AR" sz="1300" b="0" dirty="0">
                <a:solidFill>
                  <a:schemeClr val="tx1"/>
                </a:solidFill>
              </a:rPr>
              <a:t>Para el constructivo más débil: identifica los 2-3 comportamientos ubicados en la parte superior de la tabla </a:t>
            </a:r>
            <a:r>
              <a:rPr lang="es-AR" sz="1300" b="0" dirty="0" smtClean="0">
                <a:solidFill>
                  <a:schemeClr val="tx1"/>
                </a:solidFill>
              </a:rPr>
              <a:t>con puntajes más bajos y </a:t>
            </a:r>
            <a:r>
              <a:rPr lang="el-GR" sz="1300" b="0" dirty="0" smtClean="0">
                <a:solidFill>
                  <a:schemeClr val="tx1"/>
                </a:solidFill>
              </a:rPr>
              <a:t>Δ</a:t>
            </a:r>
            <a:r>
              <a:rPr lang="es-AR" sz="1300" b="0" dirty="0">
                <a:solidFill>
                  <a:schemeClr val="tx1"/>
                </a:solidFill>
              </a:rPr>
              <a:t>s </a:t>
            </a:r>
            <a:r>
              <a:rPr lang="es-AR" sz="1300" b="0" dirty="0" smtClean="0">
                <a:solidFill>
                  <a:schemeClr val="tx1"/>
                </a:solidFill>
              </a:rPr>
              <a:t>negativos </a:t>
            </a:r>
            <a:r>
              <a:rPr lang="es-AR" sz="1300" b="0" dirty="0">
                <a:solidFill>
                  <a:schemeClr val="tx1"/>
                </a:solidFill>
              </a:rPr>
              <a:t>más altos</a:t>
            </a:r>
            <a:r>
              <a:rPr lang="es-AR" sz="1300" b="0" dirty="0" smtClean="0">
                <a:solidFill>
                  <a:schemeClr val="tx1"/>
                </a:solidFill>
              </a:rPr>
              <a:t>.</a:t>
            </a:r>
            <a:endParaRPr lang="en-US" sz="1300" b="0" dirty="0">
              <a:solidFill>
                <a:schemeClr val="tx1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8" name="7 Grupo"/>
          <p:cNvGrpSpPr/>
          <p:nvPr/>
        </p:nvGrpSpPr>
        <p:grpSpPr>
          <a:xfrm>
            <a:off x="434784" y="3272087"/>
            <a:ext cx="3023465" cy="1295400"/>
            <a:chOff x="434784" y="3272087"/>
            <a:chExt cx="3023465" cy="1295400"/>
          </a:xfrm>
        </p:grpSpPr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84" y="3272087"/>
              <a:ext cx="300037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9 Elipse"/>
            <p:cNvSpPr/>
            <p:nvPr/>
          </p:nvSpPr>
          <p:spPr>
            <a:xfrm>
              <a:off x="3150139" y="4083434"/>
              <a:ext cx="308110" cy="19094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13 Elipse"/>
            <p:cNvSpPr/>
            <p:nvPr/>
          </p:nvSpPr>
          <p:spPr>
            <a:xfrm>
              <a:off x="3127049" y="3824316"/>
              <a:ext cx="308110" cy="19094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10 Grupo"/>
          <p:cNvGrpSpPr/>
          <p:nvPr/>
        </p:nvGrpSpPr>
        <p:grpSpPr>
          <a:xfrm>
            <a:off x="3491537" y="3272087"/>
            <a:ext cx="3038475" cy="1295400"/>
            <a:chOff x="3491537" y="3272087"/>
            <a:chExt cx="3038475" cy="1295400"/>
          </a:xfrm>
        </p:grpSpPr>
        <p:pic>
          <p:nvPicPr>
            <p:cNvPr id="24581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537" y="3272087"/>
              <a:ext cx="3038475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17 Elipse"/>
            <p:cNvSpPr/>
            <p:nvPr/>
          </p:nvSpPr>
          <p:spPr>
            <a:xfrm>
              <a:off x="6208899" y="3842119"/>
              <a:ext cx="308110" cy="16512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18 Elipse"/>
            <p:cNvSpPr/>
            <p:nvPr/>
          </p:nvSpPr>
          <p:spPr>
            <a:xfrm>
              <a:off x="6208897" y="3994944"/>
              <a:ext cx="308110" cy="14868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29 Elipse"/>
            <p:cNvSpPr/>
            <p:nvPr/>
          </p:nvSpPr>
          <p:spPr>
            <a:xfrm>
              <a:off x="6215884" y="4112618"/>
              <a:ext cx="308110" cy="148682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5867276" y="3272087"/>
            <a:ext cx="3014410" cy="1276350"/>
            <a:chOff x="5867276" y="3272087"/>
            <a:chExt cx="3014410" cy="1276350"/>
          </a:xfrm>
        </p:grpSpPr>
        <p:pic>
          <p:nvPicPr>
            <p:cNvPr id="24582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276" y="3272087"/>
              <a:ext cx="3000375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33 Elipse"/>
            <p:cNvSpPr/>
            <p:nvPr/>
          </p:nvSpPr>
          <p:spPr>
            <a:xfrm>
              <a:off x="8573576" y="3871242"/>
              <a:ext cx="308110" cy="144016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34 Elipse"/>
            <p:cNvSpPr/>
            <p:nvPr/>
          </p:nvSpPr>
          <p:spPr>
            <a:xfrm>
              <a:off x="8567380" y="3598396"/>
              <a:ext cx="308110" cy="144016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35 Elipse"/>
            <p:cNvSpPr/>
            <p:nvPr/>
          </p:nvSpPr>
          <p:spPr>
            <a:xfrm>
              <a:off x="8569508" y="3750796"/>
              <a:ext cx="308110" cy="144016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527534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07288" cy="502564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</a:rPr>
              <a:t>Paso 5: Tomando consciencia de las brechas / </a:t>
            </a:r>
            <a:br>
              <a:rPr lang="es-AR" dirty="0" smtClean="0">
                <a:solidFill>
                  <a:schemeClr val="tx1"/>
                </a:solidFill>
              </a:rPr>
            </a:br>
            <a:r>
              <a:rPr lang="es-AR" dirty="0" err="1" smtClean="0">
                <a:solidFill>
                  <a:schemeClr val="tx1"/>
                </a:solidFill>
              </a:rPr>
              <a:t>Autodescripción</a:t>
            </a:r>
            <a:r>
              <a:rPr lang="es-AR" dirty="0" smtClean="0">
                <a:solidFill>
                  <a:schemeClr val="tx1"/>
                </a:solidFill>
              </a:rPr>
              <a:t> (LSI 1) vs. Impacto (LSI 2)</a:t>
            </a:r>
            <a:br>
              <a:rPr lang="es-AR" dirty="0" smtClean="0">
                <a:solidFill>
                  <a:schemeClr val="tx1"/>
                </a:solidFill>
              </a:rPr>
            </a:br>
            <a:r>
              <a:rPr lang="es-AR" sz="1400" b="0" dirty="0" smtClean="0">
                <a:solidFill>
                  <a:schemeClr val="tx1"/>
                </a:solidFill>
              </a:rPr>
              <a:t>(página 29)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080" y="978916"/>
            <a:ext cx="3024336" cy="323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659832" y="771550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2 – Descripción por otros</a:t>
            </a: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912" y="1107952"/>
            <a:ext cx="3096344" cy="310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1448168" y="771550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1 – Auto Descripción</a:t>
            </a: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73303" y="4227934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Tiende a medir </a:t>
            </a:r>
            <a:r>
              <a:rPr lang="es-AR" sz="1400" b="1" dirty="0" err="1" smtClean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autopercepción</a:t>
            </a:r>
            <a:r>
              <a:rPr lang="es-AR" sz="1400" b="1" dirty="0" smtClean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 intención</a:t>
            </a:r>
            <a:endParaRPr lang="en-US" sz="1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773357" y="4227934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Tiende a medir impacto</a:t>
            </a:r>
            <a:endParaRPr lang="en-US" sz="1400" b="1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6 Flecha derecha"/>
          <p:cNvSpPr/>
          <p:nvPr/>
        </p:nvSpPr>
        <p:spPr>
          <a:xfrm>
            <a:off x="4499992" y="2571750"/>
            <a:ext cx="432048" cy="43204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CuadroTexto"/>
          <p:cNvSpPr txBox="1"/>
          <p:nvPr/>
        </p:nvSpPr>
        <p:spPr>
          <a:xfrm>
            <a:off x="1370646" y="4597499"/>
            <a:ext cx="6402715" cy="29238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s-AR" sz="1300" b="1" dirty="0" smtClean="0">
                <a:solidFill>
                  <a:schemeClr val="bg1"/>
                </a:solidFill>
              </a:rPr>
              <a:t>¿Detectas </a:t>
            </a:r>
            <a:r>
              <a:rPr lang="es-AR" sz="1300" b="1" dirty="0">
                <a:solidFill>
                  <a:schemeClr val="bg1"/>
                </a:solidFill>
              </a:rPr>
              <a:t>muchas diferencias? Completar página </a:t>
            </a:r>
            <a:r>
              <a:rPr lang="es-AR" sz="1300" b="1" dirty="0" smtClean="0">
                <a:solidFill>
                  <a:schemeClr val="bg1"/>
                </a:solidFill>
              </a:rPr>
              <a:t>12 </a:t>
            </a:r>
            <a:r>
              <a:rPr lang="es-AR" sz="1300" b="1" dirty="0">
                <a:solidFill>
                  <a:schemeClr val="bg1"/>
                </a:solidFill>
              </a:rPr>
              <a:t>del Plan de </a:t>
            </a:r>
            <a:r>
              <a:rPr lang="es-AR" sz="1300" b="1" dirty="0" smtClean="0">
                <a:solidFill>
                  <a:schemeClr val="bg1"/>
                </a:solidFill>
              </a:rPr>
              <a:t>Autodesarrollo </a:t>
            </a:r>
            <a:r>
              <a:rPr lang="es-AR" sz="1300" b="1" dirty="0">
                <a:solidFill>
                  <a:schemeClr val="bg1"/>
                </a:solidFill>
              </a:rPr>
              <a:t>Individual</a:t>
            </a:r>
            <a:endParaRPr lang="en-US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8380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AR" sz="2000" dirty="0" smtClean="0">
                <a:solidFill>
                  <a:schemeClr val="tx1"/>
                </a:solidFill>
              </a:rPr>
              <a:t>Paso 5: Entender la dispersión de las opiniones del LSI 2</a:t>
            </a:r>
            <a:r>
              <a:rPr lang="es-AR" dirty="0" smtClean="0">
                <a:solidFill>
                  <a:schemeClr val="tx1"/>
                </a:solidFill>
              </a:rPr>
              <a:t/>
            </a:r>
            <a:br>
              <a:rPr lang="es-AR" dirty="0" smtClean="0">
                <a:solidFill>
                  <a:schemeClr val="tx1"/>
                </a:solidFill>
              </a:rPr>
            </a:br>
            <a:r>
              <a:rPr lang="es-AR" sz="1400" b="0" dirty="0" smtClean="0">
                <a:solidFill>
                  <a:schemeClr val="tx1"/>
                </a:solidFill>
              </a:rPr>
              <a:t>(página 31)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4655"/>
          <a:stretch/>
        </p:blipFill>
        <p:spPr bwMode="auto">
          <a:xfrm>
            <a:off x="1259632" y="843558"/>
            <a:ext cx="2854578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0189" y="699542"/>
            <a:ext cx="23241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712596" y="3795886"/>
            <a:ext cx="38884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1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Sombreado oscuro indica acuerdo elevado y sombreado claro, indica una alta dispersión de las opiniones sobre la medida en que ese estilo caracteriza tu perfil.</a:t>
            </a:r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860033" y="3939902"/>
            <a:ext cx="3888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100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columna derecha de la tabla indica la dispersión de las opiniones de aquellos que completaron el LSI 2.</a:t>
            </a:r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755576" y="4443958"/>
            <a:ext cx="8260979" cy="29238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s-AR" sz="1300" b="1" dirty="0" smtClean="0">
                <a:solidFill>
                  <a:schemeClr val="bg1"/>
                </a:solidFill>
              </a:rPr>
              <a:t>¿Cuál es el nivel de acuerdo entre quienes te dieron </a:t>
            </a:r>
            <a:r>
              <a:rPr lang="es-AR" sz="1300" b="1" dirty="0" err="1" smtClean="0">
                <a:solidFill>
                  <a:schemeClr val="bg1"/>
                </a:solidFill>
              </a:rPr>
              <a:t>feedback</a:t>
            </a:r>
            <a:r>
              <a:rPr lang="es-AR" sz="1300" b="1" dirty="0" smtClean="0">
                <a:solidFill>
                  <a:schemeClr val="bg1"/>
                </a:solidFill>
              </a:rPr>
              <a:t>? </a:t>
            </a:r>
            <a:r>
              <a:rPr lang="es-AR" sz="1300" b="1" dirty="0">
                <a:solidFill>
                  <a:schemeClr val="bg1"/>
                </a:solidFill>
              </a:rPr>
              <a:t>Completar página </a:t>
            </a:r>
            <a:r>
              <a:rPr lang="es-AR" sz="1300" b="1" dirty="0" smtClean="0">
                <a:solidFill>
                  <a:schemeClr val="bg1"/>
                </a:solidFill>
              </a:rPr>
              <a:t>12 </a:t>
            </a:r>
            <a:r>
              <a:rPr lang="es-AR" sz="1300" b="1" dirty="0">
                <a:solidFill>
                  <a:schemeClr val="bg1"/>
                </a:solidFill>
              </a:rPr>
              <a:t>del Plan de </a:t>
            </a:r>
            <a:r>
              <a:rPr lang="es-AR" sz="1300" b="1" dirty="0" smtClean="0">
                <a:solidFill>
                  <a:schemeClr val="bg1"/>
                </a:solidFill>
              </a:rPr>
              <a:t>Desarrollo Individual</a:t>
            </a:r>
            <a:endParaRPr lang="en-US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46956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507288" cy="502564"/>
          </a:xfrm>
        </p:spPr>
        <p:txBody>
          <a:bodyPr/>
          <a:lstStyle/>
          <a:p>
            <a:r>
              <a:rPr lang="es-AR" dirty="0" smtClean="0">
                <a:solidFill>
                  <a:schemeClr val="tx1"/>
                </a:solidFill>
              </a:rPr>
              <a:t>Paso 5: Tomando consciencia de las brechas /</a:t>
            </a:r>
            <a:br>
              <a:rPr lang="es-AR" dirty="0" smtClean="0">
                <a:solidFill>
                  <a:schemeClr val="tx1"/>
                </a:solidFill>
              </a:rPr>
            </a:br>
            <a:r>
              <a:rPr lang="es-AR" dirty="0" smtClean="0">
                <a:solidFill>
                  <a:schemeClr val="tx1"/>
                </a:solidFill>
              </a:rPr>
              <a:t>Impacto (LSI 2) vs. Cultura Deseada (OCI Deseado MT)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8984" y="1064606"/>
            <a:ext cx="3024336" cy="323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413386" y="857240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2 – Descripción por otros</a:t>
            </a: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6 Flecha derecha"/>
          <p:cNvSpPr/>
          <p:nvPr/>
        </p:nvSpPr>
        <p:spPr>
          <a:xfrm>
            <a:off x="4932040" y="2571750"/>
            <a:ext cx="432048" cy="43204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CuadroTexto"/>
          <p:cNvSpPr txBox="1"/>
          <p:nvPr/>
        </p:nvSpPr>
        <p:spPr>
          <a:xfrm>
            <a:off x="1370646" y="4597499"/>
            <a:ext cx="6402715" cy="292388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s-AR" sz="1300" b="1" dirty="0" smtClean="0">
                <a:solidFill>
                  <a:schemeClr val="bg1"/>
                </a:solidFill>
              </a:rPr>
              <a:t>¿Detectas </a:t>
            </a:r>
            <a:r>
              <a:rPr lang="es-AR" sz="1300" b="1" dirty="0">
                <a:solidFill>
                  <a:schemeClr val="bg1"/>
                </a:solidFill>
              </a:rPr>
              <a:t>muchas diferencias? Completar página </a:t>
            </a:r>
            <a:r>
              <a:rPr lang="es-AR" sz="1300" b="1" dirty="0" smtClean="0">
                <a:solidFill>
                  <a:schemeClr val="bg1"/>
                </a:solidFill>
              </a:rPr>
              <a:t>12 </a:t>
            </a:r>
            <a:r>
              <a:rPr lang="es-AR" sz="1300" b="1" dirty="0">
                <a:solidFill>
                  <a:schemeClr val="bg1"/>
                </a:solidFill>
              </a:rPr>
              <a:t>del Plan de </a:t>
            </a:r>
            <a:r>
              <a:rPr lang="es-AR" sz="1300" b="1" dirty="0" smtClean="0">
                <a:solidFill>
                  <a:schemeClr val="bg1"/>
                </a:solidFill>
              </a:rPr>
              <a:t>Autodesarrollo </a:t>
            </a:r>
            <a:r>
              <a:rPr lang="es-AR" sz="1300" b="1" dirty="0">
                <a:solidFill>
                  <a:schemeClr val="bg1"/>
                </a:solidFill>
              </a:rPr>
              <a:t>Individual</a:t>
            </a:r>
            <a:endParaRPr lang="en-US" sz="1300" b="1" dirty="0">
              <a:solidFill>
                <a:schemeClr val="bg1"/>
              </a:solidFill>
            </a:endParaRPr>
          </a:p>
        </p:txBody>
      </p:sp>
      <p:pic>
        <p:nvPicPr>
          <p:cNvPr id="15" name="Pictur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203598"/>
            <a:ext cx="3096344" cy="3096344"/>
          </a:xfrm>
          <a:prstGeom prst="rect">
            <a:avLst/>
          </a:prstGeom>
        </p:spPr>
      </p:pic>
      <p:sp>
        <p:nvSpPr>
          <p:cNvPr id="16" name="Placeholder"/>
          <p:cNvSpPr txBox="1">
            <a:spLocks/>
          </p:cNvSpPr>
          <p:nvPr/>
        </p:nvSpPr>
        <p:spPr>
          <a:xfrm>
            <a:off x="6331698" y="1059582"/>
            <a:ext cx="1787744" cy="21602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N=15</a:t>
            </a:r>
            <a:endParaRPr kumimoji="0" lang="es-ES" sz="7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0152" y="823813"/>
            <a:ext cx="2508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/>
              <a:t>Cultura Deseada del MT de WU</a:t>
            </a:r>
            <a:endParaRPr lang="es-A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7544" y="1347614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[Ejemplo]</a:t>
            </a:r>
            <a:endParaRPr lang="es-AR" dirty="0"/>
          </a:p>
        </p:txBody>
      </p:sp>
    </p:spTree>
    <p:extLst>
      <p:ext uri="{BB962C8B-B14F-4D97-AF65-F5344CB8AC3E}">
        <p14:creationId xmlns="" xmlns:p14="http://schemas.microsoft.com/office/powerpoint/2010/main" val="8983809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0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999999"/>
              </a:buClr>
              <a:buSzPct val="25000"/>
              <a:buFont typeface="Lato"/>
              <a:buNone/>
            </a:pPr>
            <a:r>
              <a:rPr lang="en-US" sz="20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Paso 6: </a:t>
            </a:r>
            <a:r>
              <a:rPr lang="en-US" sz="20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Explorando</a:t>
            </a:r>
            <a:r>
              <a:rPr lang="en-US" sz="20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la Red </a:t>
            </a:r>
            <a:r>
              <a:rPr lang="en-US" sz="20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Sumarial</a:t>
            </a:r>
            <a:r>
              <a:rPr lang="en-US" sz="20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-US" sz="20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4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4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lang="en-US" sz="14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32 del </a:t>
            </a:r>
            <a:r>
              <a:rPr lang="en-US" sz="1400" b="0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reporte</a:t>
            </a:r>
            <a:r>
              <a:rPr lang="en-US" sz="14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lang="en-US" sz="14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457200" y="830057"/>
            <a:ext cx="8229600" cy="37645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La Red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Sumarial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compara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los 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percentiles de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cada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estilo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en 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el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perfil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de Auto </a:t>
            </a:r>
            <a:r>
              <a:rPr lang="en-US" sz="1200" b="1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descripción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(LSI 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1) y de </a:t>
            </a:r>
            <a:r>
              <a:rPr lang="en-US" sz="1200" b="1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Descripción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por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otros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(LSI 2), y los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organiza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según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sean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US" sz="1200" b="1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Fortalezas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sz="1200" b="1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onfirmadas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”,  “</a:t>
            </a:r>
            <a:r>
              <a:rPr lang="en-US" sz="1200" b="1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Fortalezas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no </a:t>
            </a:r>
            <a:r>
              <a:rPr lang="en-US" sz="1200" b="1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reconocidas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”, “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Debilidades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 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US" sz="1200" b="1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Puntos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b="1" i="0" u="none" strike="noStrike" cap="none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Ciegos</a:t>
            </a:r>
            <a:r>
              <a:rPr lang="en-US" sz="1200" b="1" i="0" u="none" strike="noStrike" cap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”. </a:t>
            </a:r>
            <a:endParaRPr lang="en-US" sz="1200" b="1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Shape 368"/>
          <p:cNvSpPr txBox="1">
            <a:spLocks noGrp="1"/>
          </p:cNvSpPr>
          <p:nvPr>
            <p:ph type="ftr" idx="11"/>
          </p:nvPr>
        </p:nvSpPr>
        <p:spPr>
          <a:xfrm>
            <a:off x="456910" y="4921010"/>
            <a:ext cx="5267217" cy="120095"/>
          </a:xfrm>
          <a:prstGeom prst="rect">
            <a:avLst/>
          </a:prstGeom>
          <a:noFill/>
          <a:ln>
            <a:noFill/>
          </a:ln>
        </p:spPr>
        <p:txBody>
          <a:bodyPr lIns="72000" tIns="45700" rIns="72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© 201</a:t>
            </a:r>
            <a:r>
              <a:rPr lang="en-US"/>
              <a:t>7</a:t>
            </a:r>
            <a:r>
              <a:rPr lang="en-US" sz="8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Axialent, Inc. Todos los derechos reservados. </a:t>
            </a:r>
          </a:p>
        </p:txBody>
      </p:sp>
      <p:sp>
        <p:nvSpPr>
          <p:cNvPr id="369" name="Shape 369"/>
          <p:cNvSpPr txBox="1">
            <a:spLocks noGrp="1"/>
          </p:cNvSpPr>
          <p:nvPr>
            <p:ph type="sldNum" idx="12"/>
          </p:nvPr>
        </p:nvSpPr>
        <p:spPr>
          <a:xfrm>
            <a:off x="6553200" y="4921010"/>
            <a:ext cx="2133599" cy="120095"/>
          </a:xfrm>
          <a:prstGeom prst="rect">
            <a:avLst/>
          </a:prstGeom>
          <a:noFill/>
          <a:ln>
            <a:noFill/>
          </a:ln>
        </p:spPr>
        <p:txBody>
          <a:bodyPr lIns="72000" tIns="45700" rIns="72000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1" i="0" u="none" strike="noStrike" cap="none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44</a:t>
            </a:fld>
            <a:endParaRPr lang="en-US" sz="1000" b="1" i="0" u="none" strike="noStrike" cap="none">
              <a:solidFill>
                <a:srgbClr val="FFC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846175" y="1487630"/>
            <a:ext cx="3451647" cy="346995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 flipH="1">
            <a:off x="4571998" y="1707653"/>
            <a:ext cx="1512169" cy="15149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22499"/>
                </a:moveTo>
                <a:lnTo>
                  <a:pt x="-44991" y="2233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6732239" y="1736040"/>
            <a:ext cx="2232248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FORTALEZAS CONFIRMADAS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Tanto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los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otros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como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yo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vemos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las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mismas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fortalezas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en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mí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Shape 373"/>
          <p:cNvSpPr/>
          <p:nvPr/>
        </p:nvSpPr>
        <p:spPr>
          <a:xfrm flipH="1">
            <a:off x="4572000" y="3219822"/>
            <a:ext cx="1512169" cy="15149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22499"/>
                </a:moveTo>
                <a:lnTo>
                  <a:pt x="-44991" y="2233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6732240" y="3248208"/>
            <a:ext cx="2232248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FORTALEZAS NO RECONOCIDAS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Los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otros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ven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fortalezas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en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mí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yo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no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179510" y="1734158"/>
            <a:ext cx="2232248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PUNTOS CIEGOS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Los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otros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ven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oportunidades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desarrollo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en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mí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que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yo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no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veo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179511" y="3246325"/>
            <a:ext cx="2232248" cy="1200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DEBILIDADES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Tanto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los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otros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como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yo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vemos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las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mismas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oportunidades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desarrollo</a:t>
            </a:r>
            <a:r>
              <a:rPr 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 en </a:t>
            </a:r>
            <a:r>
              <a:rPr lang="en-US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Lato"/>
                <a:ea typeface="Lato"/>
                <a:cs typeface="Lato"/>
                <a:sym typeface="Lato"/>
              </a:rPr>
              <a:t>mí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3059832" y="1707653"/>
            <a:ext cx="1512169" cy="15149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22499"/>
                </a:moveTo>
                <a:lnTo>
                  <a:pt x="-44991" y="2233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3059831" y="3217033"/>
            <a:ext cx="1512169" cy="15149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22499"/>
                </a:moveTo>
                <a:lnTo>
                  <a:pt x="-44991" y="22332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000" dirty="0">
                <a:solidFill>
                  <a:schemeClr val="tx1"/>
                </a:solidFill>
              </a:rPr>
              <a:t>Paso </a:t>
            </a:r>
            <a:r>
              <a:rPr lang="es-AR" sz="2000" dirty="0" smtClean="0">
                <a:solidFill>
                  <a:schemeClr val="tx1"/>
                </a:solidFill>
              </a:rPr>
              <a:t>6: </a:t>
            </a:r>
            <a:r>
              <a:rPr lang="es-AR" sz="2000" dirty="0">
                <a:solidFill>
                  <a:schemeClr val="tx1"/>
                </a:solidFill>
              </a:rPr>
              <a:t>Explorando la Red Sumarial </a:t>
            </a:r>
            <a:r>
              <a:rPr lang="es-AR" dirty="0">
                <a:solidFill>
                  <a:schemeClr val="tx1"/>
                </a:solidFill>
              </a:rPr>
              <a:t/>
            </a:r>
            <a:br>
              <a:rPr lang="es-AR" dirty="0">
                <a:solidFill>
                  <a:schemeClr val="tx1"/>
                </a:solidFill>
              </a:rPr>
            </a:br>
            <a:r>
              <a:rPr lang="es-AR" sz="1400" b="0" dirty="0">
                <a:solidFill>
                  <a:schemeClr val="tx1"/>
                </a:solidFill>
              </a:rPr>
              <a:t>(página </a:t>
            </a:r>
            <a:r>
              <a:rPr lang="es-AR" sz="1400" b="0" dirty="0" smtClean="0">
                <a:solidFill>
                  <a:schemeClr val="tx1"/>
                </a:solidFill>
              </a:rPr>
              <a:t>32 del reporte)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27984" y="771550"/>
            <a:ext cx="4448004" cy="3678636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7F7F7F"/>
              </a:buClr>
              <a:buSzPct val="25000"/>
              <a:buNone/>
            </a:pP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Utilice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la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información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en la Red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Sumarial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para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completar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la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tabla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.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Marcar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con “X”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aquellos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estilos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que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representan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puntos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ciegos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y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debilidades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, y con “XX”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si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son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debilidade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o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puntos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ciegos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en los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extremos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 del </a:t>
            </a:r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gráfico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  <a:sym typeface="Lato"/>
              </a:rPr>
              <a:t>:</a:t>
            </a:r>
          </a:p>
          <a:p>
            <a:pPr marL="0" lvl="0" indent="0">
              <a:spcBef>
                <a:spcPts val="0"/>
              </a:spcBef>
              <a:buClr>
                <a:srgbClr val="7F7F7F"/>
              </a:buClr>
              <a:buSzPct val="25000"/>
              <a:buNone/>
            </a:pP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sym typeface="Lato"/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2017 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262032"/>
            <a:ext cx="3451647" cy="346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286454" y="987574"/>
            <a:ext cx="2101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LSI 1 &amp; LSI 2 – Red Sumarial</a:t>
            </a:r>
            <a:endParaRPr lang="en-US" sz="1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07" y="2067694"/>
            <a:ext cx="4255571" cy="275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4231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000" dirty="0" smtClean="0">
                <a:solidFill>
                  <a:schemeClr val="tx1"/>
                </a:solidFill>
              </a:rPr>
              <a:t>Actividad grupal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1800" b="0" dirty="0" smtClean="0">
                <a:solidFill>
                  <a:schemeClr val="tx1"/>
                </a:solidFill>
              </a:rPr>
              <a:t>Formar 4 grupos (no más de 4 personas por grupo)</a:t>
            </a: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1800" b="0" dirty="0" smtClean="0">
                <a:solidFill>
                  <a:schemeClr val="tx1"/>
                </a:solidFill>
              </a:rPr>
              <a:t>Criterio / acuerdo de referencia: </a:t>
            </a:r>
            <a:r>
              <a:rPr lang="es-AR" sz="1800" i="1" dirty="0" smtClean="0">
                <a:solidFill>
                  <a:schemeClr val="tx1"/>
                </a:solidFill>
              </a:rPr>
              <a:t>“Desafío por elección”</a:t>
            </a: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1800" b="0" dirty="0" smtClean="0">
                <a:solidFill>
                  <a:schemeClr val="tx1"/>
                </a:solidFill>
              </a:rPr>
              <a:t>Conversar sobre lo que cada uno desee compartir acerca de las conclusiones preliminares que se lleva de este trabajo [¿Qué necesitaré reforzar/aprender más? ¿Qué ayuda pido?]</a:t>
            </a: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1800" b="0" dirty="0" smtClean="0">
                <a:solidFill>
                  <a:schemeClr val="tx1"/>
                </a:solidFill>
              </a:rPr>
              <a:t>Tiempo en c/grupo: </a:t>
            </a:r>
            <a:r>
              <a:rPr lang="es-AR" sz="1800" b="0" dirty="0" smtClean="0">
                <a:solidFill>
                  <a:schemeClr val="tx1"/>
                </a:solidFill>
              </a:rPr>
              <a:t>10’</a:t>
            </a:r>
            <a:endParaRPr lang="es-AR" sz="1800" b="0" dirty="0">
              <a:solidFill>
                <a:schemeClr val="tx1"/>
              </a:solidFill>
            </a:endParaRP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endParaRPr lang="es-AR" sz="1800" b="0" dirty="0" smtClean="0">
              <a:solidFill>
                <a:schemeClr val="tx1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© 2017 Axialent, Inc.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Todos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los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derechos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reservados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.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047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ym typeface="Trebuchet MS" pitchFamily="34" charset="0"/>
              </a:rPr>
              <a:t>© 2016 Axialent, Inc. Todos los derechos reservados. </a:t>
            </a:r>
            <a:endParaRPr lang="en-US" dirty="0" smtClean="0">
              <a:sym typeface="Trebuchet MS" pitchFamily="34" charset="0"/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4" descr="iStock_000001643674Medium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12713"/>
            <a:ext cx="9144000" cy="5256213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4003410" y="2958286"/>
            <a:ext cx="488907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48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Conversación abierta</a:t>
            </a:r>
          </a:p>
          <a:p>
            <a:pPr algn="r"/>
            <a:endParaRPr lang="en-US" sz="1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4744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03C74"/>
          </a:solidFill>
          <a:ln w="12700">
            <a:miter lim="400000"/>
          </a:ln>
        </p:spPr>
        <p:txBody>
          <a:bodyPr lIns="34289" tIns="34290" rIns="34289" bIns="34290" anchor="ctr"/>
          <a:lstStyle/>
          <a:p>
            <a:pPr>
              <a:defRPr>
                <a:solidFill>
                  <a:srgbClr val="003C74"/>
                </a:solidFill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5460746" y="-565491"/>
            <a:ext cx="6426883" cy="6426883"/>
          </a:xfrm>
          <a:prstGeom prst="ellipse">
            <a:avLst/>
          </a:prstGeom>
          <a:solidFill>
            <a:srgbClr val="03254C"/>
          </a:solidFill>
          <a:ln w="12700">
            <a:solidFill>
              <a:srgbClr val="053C74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117846" y="-565491"/>
            <a:ext cx="6769783" cy="6769783"/>
          </a:xfrm>
          <a:prstGeom prst="ellipse">
            <a:avLst/>
          </a:prstGeom>
          <a:ln w="12700">
            <a:solidFill>
              <a:srgbClr val="F6B23B"/>
            </a:solidFill>
            <a:custDash>
              <a:ds d="200000" sp="200000"/>
            </a:custDash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041646" y="-851242"/>
            <a:ext cx="6274483" cy="6274484"/>
          </a:xfrm>
          <a:prstGeom prst="ellips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0" name="Subtitle 3"/>
          <p:cNvSpPr txBox="1">
            <a:spLocks/>
          </p:cNvSpPr>
          <p:nvPr/>
        </p:nvSpPr>
        <p:spPr>
          <a:xfrm>
            <a:off x="192230" y="1255366"/>
            <a:ext cx="4509167" cy="2612231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 anchor="ctr">
            <a:noAutofit/>
          </a:bodyPr>
          <a:lstStyle>
            <a:defPPr>
              <a:defRPr lang="en-US"/>
            </a:defPPr>
            <a:lvl1pPr algn="ctr">
              <a:defRPr sz="3000">
                <a:solidFill>
                  <a:srgbClr val="FFFFFF"/>
                </a:solidFill>
                <a:latin typeface="Lucida Grande"/>
                <a:ea typeface="Lucida Grande"/>
                <a:cs typeface="Lucida Grande"/>
              </a:defRPr>
            </a:lvl1pPr>
          </a:lstStyle>
          <a:p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Próximos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pasos</a:t>
            </a:r>
            <a:endParaRPr lang="en-US" altLang="en-US" sz="33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altLang="en-US" sz="33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altLang="en-US" sz="2400" dirty="0">
              <a:solidFill>
                <a:srgbClr val="FBB0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657909" y="2120346"/>
            <a:ext cx="33086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AR" altLang="en-US" sz="3300" b="1" dirty="0" smtClean="0">
                <a:solidFill>
                  <a:srgbClr val="FBB03F"/>
                </a:solidFill>
                <a:latin typeface="Arial Narrow" charset="0"/>
                <a:ea typeface="ＭＳ Ｐゴシック" charset="-128"/>
              </a:rPr>
              <a:t>4</a:t>
            </a:r>
            <a:endParaRPr lang="en-US" altLang="en-US" sz="3300" b="1" dirty="0">
              <a:solidFill>
                <a:srgbClr val="FBB03F"/>
              </a:solidFill>
              <a:latin typeface="Arial Narrow" charset="0"/>
              <a:ea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6905276" y="1531990"/>
            <a:ext cx="1837331" cy="1753793"/>
          </a:xfrm>
          <a:prstGeom prst="ellipse">
            <a:avLst/>
          </a:prstGeom>
          <a:noFill/>
          <a:ln w="19050">
            <a:solidFill>
              <a:srgbClr val="FBB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2333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tx1"/>
                </a:solidFill>
              </a:rPr>
              <a:t>Próximos pasos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2000" b="0" dirty="0" smtClean="0">
                <a:solidFill>
                  <a:schemeClr val="tx1"/>
                </a:solidFill>
              </a:rPr>
              <a:t>Encuentro </a:t>
            </a:r>
            <a:r>
              <a:rPr lang="es-AR" sz="2000" b="0" dirty="0">
                <a:solidFill>
                  <a:schemeClr val="tx1"/>
                </a:solidFill>
              </a:rPr>
              <a:t>del MT </a:t>
            </a:r>
            <a:r>
              <a:rPr lang="es-AR" sz="2000" b="0" dirty="0" smtClean="0">
                <a:solidFill>
                  <a:schemeClr val="tx1"/>
                </a:solidFill>
              </a:rPr>
              <a:t>14 y 15 de agosto, para crear contexto y fortalecer actitudes, habilidades y comportamiento coherentes con la Cultura Deseada.</a:t>
            </a: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r>
              <a:rPr lang="es-AR" sz="2000" b="0" dirty="0" smtClean="0">
                <a:solidFill>
                  <a:schemeClr val="tx1"/>
                </a:solidFill>
              </a:rPr>
              <a:t>Facilitación / acompañamiento en 3 reuniones de equipo del MT</a:t>
            </a:r>
            <a:endParaRPr lang="es-AR" sz="2000" b="0" dirty="0">
              <a:solidFill>
                <a:schemeClr val="tx1"/>
              </a:solidFill>
            </a:endParaRPr>
          </a:p>
          <a:p>
            <a:pPr marL="176213" indent="-176213">
              <a:spcBef>
                <a:spcPts val="600"/>
              </a:spcBef>
              <a:spcAft>
                <a:spcPts val="600"/>
              </a:spcAft>
            </a:pPr>
            <a:endParaRPr lang="es-AR" sz="2000" b="0" dirty="0" smtClean="0">
              <a:solidFill>
                <a:schemeClr val="tx1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0" y="4767262"/>
            <a:ext cx="3539025" cy="376237"/>
          </a:xfrm>
        </p:spPr>
        <p:txBody>
          <a:bodyPr/>
          <a:lstStyle/>
          <a:p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© 2017 Axialent, Inc.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Todos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los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derechos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 </a:t>
            </a:r>
            <a:r>
              <a:rPr lang="en-US" b="1" dirty="0" err="1" smtClean="0">
                <a:solidFill>
                  <a:srgbClr val="B2B2B2"/>
                </a:solidFill>
                <a:sym typeface="Trebuchet MS" pitchFamily="34" charset="0"/>
              </a:rPr>
              <a:t>reservados</a:t>
            </a:r>
            <a:r>
              <a:rPr lang="en-US" b="1" dirty="0" smtClean="0">
                <a:solidFill>
                  <a:srgbClr val="B2B2B2"/>
                </a:solidFill>
                <a:sym typeface="Trebuchet MS" pitchFamily="34" charset="0"/>
              </a:rPr>
              <a:t>.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047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2"/>
          <p:cNvSpPr/>
          <p:nvPr/>
        </p:nvSpPr>
        <p:spPr>
          <a:xfrm>
            <a:off x="0" y="-9525"/>
            <a:ext cx="9144000" cy="945808"/>
          </a:xfrm>
          <a:prstGeom prst="rect">
            <a:avLst/>
          </a:prstGeom>
          <a:solidFill>
            <a:srgbClr val="002D62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90" rIns="34289" bIns="34290" anchor="ctr"/>
          <a:lstStyle/>
          <a:p>
            <a:endParaRPr dirty="0"/>
          </a:p>
        </p:txBody>
      </p:sp>
      <p:sp>
        <p:nvSpPr>
          <p:cNvPr id="12" name="Shape 265"/>
          <p:cNvSpPr/>
          <p:nvPr/>
        </p:nvSpPr>
        <p:spPr>
          <a:xfrm>
            <a:off x="342899" y="181764"/>
            <a:ext cx="8089901" cy="641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90" rIns="34289" bIns="34290" anchor="ctr">
            <a:normAutofit/>
          </a:bodyPr>
          <a:lstStyle/>
          <a:p>
            <a:r>
              <a:rPr lang="es-AR" sz="2100" b="1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Agenda</a:t>
            </a:r>
            <a:endParaRPr lang="en-US" sz="2100" b="1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89" name="Table 88"/>
          <p:cNvGraphicFramePr>
            <a:graphicFrameLocks noGrp="1"/>
          </p:cNvGraphicFramePr>
          <p:nvPr/>
        </p:nvGraphicFramePr>
        <p:xfrm>
          <a:off x="1331640" y="1275606"/>
          <a:ext cx="6912000" cy="29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739"/>
                <a:gridCol w="5423261"/>
              </a:tblGrid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>
                          <a:solidFill>
                            <a:schemeClr val="tx1"/>
                          </a:solidFill>
                        </a:rPr>
                        <a:t>Sección</a:t>
                      </a:r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>
                          <a:solidFill>
                            <a:schemeClr val="tx1"/>
                          </a:solidFill>
                        </a:rPr>
                        <a:t>Tema</a:t>
                      </a:r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s-AR" sz="2000" dirty="0" smtClean="0"/>
                        <a:t>1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000" dirty="0" smtClean="0"/>
                        <a:t>Cómo</a:t>
                      </a:r>
                      <a:r>
                        <a:rPr lang="es-AR" sz="2000" baseline="0" dirty="0" smtClean="0"/>
                        <a:t> se interpretan el OCI y el LSI</a:t>
                      </a:r>
                      <a:endParaRPr lang="es-AR" sz="2000" dirty="0"/>
                    </a:p>
                  </a:txBody>
                  <a:tcPr anchor="ctr"/>
                </a:tc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s-AR" sz="2000" dirty="0" smtClean="0"/>
                        <a:t>2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000" dirty="0" smtClean="0"/>
                        <a:t>Cultura</a:t>
                      </a:r>
                      <a:r>
                        <a:rPr lang="es-AR" sz="2000" baseline="0" dirty="0" smtClean="0"/>
                        <a:t> deseada por este equipo (OCI Deseado)</a:t>
                      </a:r>
                      <a:endParaRPr lang="es-AR" sz="2000" dirty="0"/>
                    </a:p>
                  </a:txBody>
                  <a:tcPr anchor="ctr"/>
                </a:tc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s-AR" sz="2000" dirty="0" smtClean="0"/>
                        <a:t>3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000" dirty="0" smtClean="0"/>
                        <a:t>Cómo</a:t>
                      </a:r>
                      <a:r>
                        <a:rPr lang="es-AR" sz="2000" baseline="0" dirty="0" smtClean="0"/>
                        <a:t> me percibo y me perciben (LSI)</a:t>
                      </a:r>
                      <a:endParaRPr lang="es-AR" sz="2000" dirty="0"/>
                    </a:p>
                  </a:txBody>
                  <a:tcPr anchor="ctr"/>
                </a:tc>
              </a:tr>
              <a:tr h="590400">
                <a:tc>
                  <a:txBody>
                    <a:bodyPr/>
                    <a:lstStyle/>
                    <a:p>
                      <a:pPr algn="ctr"/>
                      <a:r>
                        <a:rPr lang="es-AR" sz="2000" dirty="0" smtClean="0"/>
                        <a:t>4</a:t>
                      </a:r>
                      <a:endParaRPr lang="es-A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2000" dirty="0" smtClean="0"/>
                        <a:t>Próximos</a:t>
                      </a:r>
                      <a:r>
                        <a:rPr lang="es-AR" sz="2000" baseline="0" dirty="0" smtClean="0"/>
                        <a:t> pasos y </a:t>
                      </a:r>
                      <a:r>
                        <a:rPr lang="es-AR" sz="2000" baseline="0" dirty="0" err="1" smtClean="0"/>
                        <a:t>check</a:t>
                      </a:r>
                      <a:r>
                        <a:rPr lang="es-AR" sz="2000" baseline="0" dirty="0" smtClean="0"/>
                        <a:t> </a:t>
                      </a:r>
                      <a:r>
                        <a:rPr lang="es-AR" sz="2000" baseline="0" dirty="0" err="1" smtClean="0"/>
                        <a:t>out</a:t>
                      </a:r>
                      <a:endParaRPr lang="es-AR" sz="2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727139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03C74"/>
          </a:solidFill>
          <a:ln w="12700">
            <a:miter lim="400000"/>
          </a:ln>
        </p:spPr>
        <p:txBody>
          <a:bodyPr lIns="34289" tIns="34290" rIns="34289" bIns="34290" anchor="ctr"/>
          <a:lstStyle/>
          <a:p>
            <a:pPr>
              <a:defRPr>
                <a:solidFill>
                  <a:srgbClr val="003C74"/>
                </a:solidFill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5460746" y="-565491"/>
            <a:ext cx="6426883" cy="6426883"/>
          </a:xfrm>
          <a:prstGeom prst="ellipse">
            <a:avLst/>
          </a:prstGeom>
          <a:solidFill>
            <a:srgbClr val="03254C"/>
          </a:solidFill>
          <a:ln w="12700">
            <a:solidFill>
              <a:srgbClr val="053C74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117846" y="-565491"/>
            <a:ext cx="6769783" cy="6769783"/>
          </a:xfrm>
          <a:prstGeom prst="ellipse">
            <a:avLst/>
          </a:prstGeom>
          <a:ln w="12700">
            <a:solidFill>
              <a:srgbClr val="F6B23B"/>
            </a:solidFill>
            <a:custDash>
              <a:ds d="200000" sp="200000"/>
            </a:custDash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041646" y="-851242"/>
            <a:ext cx="6274483" cy="6274484"/>
          </a:xfrm>
          <a:prstGeom prst="ellips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0" name="Subtitle 3"/>
          <p:cNvSpPr txBox="1">
            <a:spLocks/>
          </p:cNvSpPr>
          <p:nvPr/>
        </p:nvSpPr>
        <p:spPr>
          <a:xfrm>
            <a:off x="192230" y="1255366"/>
            <a:ext cx="4509167" cy="2612231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 anchor="ctr">
            <a:noAutofit/>
          </a:bodyPr>
          <a:lstStyle>
            <a:defPPr>
              <a:defRPr lang="en-US"/>
            </a:defPPr>
            <a:lvl1pPr algn="ctr">
              <a:defRPr sz="3000">
                <a:solidFill>
                  <a:srgbClr val="FFFFFF"/>
                </a:solidFill>
                <a:latin typeface="Lucida Grande"/>
                <a:ea typeface="Lucida Grande"/>
                <a:cs typeface="Lucida Grande"/>
              </a:defRPr>
            </a:lvl1pPr>
          </a:lstStyle>
          <a:p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Anexo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Detalle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de </a:t>
            </a:r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Cultura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Deseada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altLang="en-US" sz="33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altLang="en-US" sz="2400" dirty="0">
              <a:solidFill>
                <a:srgbClr val="FBB0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657909" y="2120346"/>
            <a:ext cx="33086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AR" altLang="en-US" sz="3300" b="1" dirty="0" smtClean="0">
                <a:solidFill>
                  <a:srgbClr val="FBB03F"/>
                </a:solidFill>
                <a:latin typeface="Arial Narrow" charset="0"/>
                <a:ea typeface="ＭＳ Ｐゴシック" charset="-128"/>
              </a:rPr>
              <a:t>5</a:t>
            </a:r>
            <a:endParaRPr lang="en-US" altLang="en-US" sz="3300" b="1" dirty="0">
              <a:solidFill>
                <a:srgbClr val="FBB03F"/>
              </a:solidFill>
              <a:latin typeface="Arial Narrow" charset="0"/>
              <a:ea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6905276" y="1531990"/>
            <a:ext cx="1837331" cy="1753793"/>
          </a:xfrm>
          <a:prstGeom prst="ellipse">
            <a:avLst/>
          </a:prstGeom>
          <a:noFill/>
          <a:ln w="19050">
            <a:solidFill>
              <a:srgbClr val="FBB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2333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rtlCol="0">
            <a:normAutofit fontScale="70000" lnSpcReduction="20000"/>
          </a:bodyPr>
          <a:lstStyle/>
          <a:p>
            <a:pPr marL="0" marR="0" indent="0" algn="r">
              <a:buNone/>
            </a:pPr>
            <a:r>
              <a:rPr lang="en-US" sz="2800" b="0" i="0" dirty="0" err="1" smtClean="0">
                <a:solidFill>
                  <a:schemeClr val="tx1"/>
                </a:solidFill>
                <a:latin typeface="Arial"/>
              </a:rPr>
              <a:t>Cultura</a:t>
            </a:r>
            <a:r>
              <a:rPr lang="en-US" sz="2800" b="0" i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800" b="0" i="0" dirty="0" err="1" smtClean="0">
                <a:solidFill>
                  <a:schemeClr val="tx1"/>
                </a:solidFill>
                <a:latin typeface="Arial"/>
              </a:rPr>
              <a:t>Deseada</a:t>
            </a:r>
            <a:r>
              <a:rPr lang="en-US" sz="2800" b="0" i="0" dirty="0" smtClean="0">
                <a:solidFill>
                  <a:schemeClr val="tx1"/>
                </a:solidFill>
                <a:latin typeface="Arial"/>
              </a:rPr>
              <a:t> versus </a:t>
            </a:r>
            <a:r>
              <a:rPr lang="en-US" sz="2800" b="0" i="0" dirty="0" err="1" smtClean="0">
                <a:solidFill>
                  <a:schemeClr val="tx1"/>
                </a:solidFill>
                <a:latin typeface="Arial"/>
              </a:rPr>
              <a:t>Cultura</a:t>
            </a:r>
            <a:r>
              <a:rPr lang="en-US" sz="2800" b="0" i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800" b="0" i="0" dirty="0" err="1" smtClean="0">
                <a:solidFill>
                  <a:schemeClr val="tx1"/>
                </a:solidFill>
                <a:latin typeface="Arial"/>
              </a:rPr>
              <a:t>Histórica</a:t>
            </a:r>
            <a:r>
              <a:rPr lang="en-US" sz="2800" b="0" i="0" dirty="0" smtClean="0">
                <a:solidFill>
                  <a:schemeClr val="tx1"/>
                </a:solidFill>
                <a:latin typeface="Arial"/>
              </a:rPr>
              <a:t> Ideal</a:t>
            </a:r>
            <a:endParaRPr sz="28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72237766"/>
              </p:ext>
            </p:extLst>
          </p:nvPr>
        </p:nvGraphicFramePr>
        <p:xfrm>
          <a:off x="1700000" y="1275000"/>
          <a:ext cx="5800000" cy="107442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Estilos</a:t>
                      </a:r>
                      <a:r>
                        <a:rPr lang="es-AR" sz="800" b="1" dirty="0" smtClean="0"/>
                        <a:t> </a:t>
                      </a:r>
                      <a:r>
                        <a:rPr lang="es-AR" sz="1400" b="1" dirty="0" smtClean="0"/>
                        <a:t>Constructivos 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/>
                        <a:t>Ideal</a:t>
                      </a:r>
                      <a:r>
                        <a:rPr sz="800" b="1" dirty="0"/>
                        <a:t> Percentile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/>
                        <a:t>Historical </a:t>
                      </a:r>
                      <a:r>
                        <a:rPr sz="800" b="1" dirty="0"/>
                        <a:t>Ideal Percentile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Percentile Gap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Humanistic-Encouraging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98.00%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98.00%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Affiliative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91.00%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88.00%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Achievement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96.00%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96.00%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Self-Actualizing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98.00%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97.00%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38963037"/>
              </p:ext>
            </p:extLst>
          </p:nvPr>
        </p:nvGraphicFramePr>
        <p:xfrm>
          <a:off x="1700000" y="2310000"/>
          <a:ext cx="5800000" cy="107442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/>
                      <a:r>
                        <a:rPr lang="es-A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Estilos Pasivo Defensivos</a:t>
                      </a:r>
                      <a:endParaRPr lang="es-A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/>
                        <a:t>Ideal</a:t>
                      </a:r>
                      <a:r>
                        <a:rPr sz="800" b="1" dirty="0"/>
                        <a:t> Percentile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/>
                        <a:t>Historical </a:t>
                      </a:r>
                      <a:r>
                        <a:rPr sz="800" b="1" dirty="0"/>
                        <a:t>Ideal Percentile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Percentile Gap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Approval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36.00%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11.00%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25.00%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Conventional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20.00%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5.00%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15.00%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Dependent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37.00%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11.00%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26.00%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Avoidance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31.00%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10.00%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21.00%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816008193"/>
              </p:ext>
            </p:extLst>
          </p:nvPr>
        </p:nvGraphicFramePr>
        <p:xfrm>
          <a:off x="1700000" y="3345000"/>
          <a:ext cx="5800000" cy="107442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 defTabSz="914400" rtl="0" eaLnBrk="1" latinLnBrk="0" hangingPunct="1"/>
                      <a:r>
                        <a:rPr lang="es-A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Estilos Agresivo</a:t>
                      </a:r>
                      <a:r>
                        <a:rPr lang="es-AR" sz="14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AR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Defensivos </a:t>
                      </a:r>
                      <a:endParaRPr lang="es-AR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/>
                        <a:t>Ideal</a:t>
                      </a:r>
                      <a:r>
                        <a:rPr sz="800" b="1" dirty="0"/>
                        <a:t> Percentile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/>
                        <a:t>Historical </a:t>
                      </a:r>
                      <a:r>
                        <a:rPr sz="800" b="1" dirty="0"/>
                        <a:t>Ideal Percentile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Percentile Gap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Oppositional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82.00%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42.00%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40.00%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Power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82.00%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17.00%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65.00%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Competitive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79.00%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33.00%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46.00%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7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Perfectionistic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46.00%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13.00%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33.00%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7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1: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Humanístico-Alentador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tome tiempo con las personas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tome tiempo con las personas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involucre a otros en decisiones que los afecten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tome tiempo con las personas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involucre a otros en decisiones que los afecten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las necesidades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tome tiempo con las personas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involucre a otros en decisiones que los afecten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las necesidades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aliente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tome tiempo con las personas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involucre a otros en decisiones que los afecten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las necesidades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aliente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ayude a los demás a superarse y a desarrollarse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tome tiempo con las personas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involucre a otros en decisiones que los afecten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las necesidades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aliente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ayude a los demás a superarse y a desarrollarse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dé recompensas positivas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tome tiempo con las personas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involucre a otros en decisiones que los afecten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las necesidades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aliente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ayude a los demás a superarse y a desarrollarse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dé recompensas positivas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sepa escuchar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tome tiempo con las personas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involucre a otros en decisiones que los afecten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las necesidades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aliente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ayude a los demás a superarse y a desarrollarse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dé recompensas positivas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sepa escuchar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resuelva conflictos en forma constructiva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25271312"/>
              </p:ext>
            </p:extLst>
          </p:nvPr>
        </p:nvGraphicFramePr>
        <p:xfrm>
          <a:off x="1300000" y="987574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tome tiempo con las personas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involucre a otros en decisiones que los afecten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las necesidades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aliente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ayude a los demás a superarse y a desarrollarse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dé recompensas positivas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sepa escuchar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resuelva conflictos en forma constructiva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ayude a otros a pensar por sí mismos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Placeholder"/>
          <p:cNvSpPr>
            <a:spLocks noGrp="1"/>
          </p:cNvSpPr>
          <p:nvPr>
            <p:ph idx="4294967295"/>
          </p:nvPr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rtlCol="0">
            <a:normAutofit fontScale="55000" lnSpcReduction="20000"/>
          </a:bodyPr>
          <a:lstStyle/>
          <a:p>
            <a:pPr marL="0" marR="0" indent="0" algn="l">
              <a:buNone/>
            </a:pPr>
            <a:r>
              <a:rPr lang="en-US" sz="900" b="0" i="0" dirty="0">
                <a:solidFill>
                  <a:schemeClr val="tx1"/>
                </a:solidFill>
                <a:latin typeface="Arial"/>
              </a:rPr>
              <a:t>1 = </a:t>
            </a:r>
            <a:r>
              <a:rPr lang="en-US" sz="900" b="0" i="0" dirty="0" smtClean="0">
                <a:solidFill>
                  <a:schemeClr val="tx1"/>
                </a:solidFill>
                <a:latin typeface="Arial"/>
              </a:rPr>
              <a:t>En </a:t>
            </a:r>
            <a:r>
              <a:rPr lang="en-US" sz="900" b="0" i="0" dirty="0" err="1" smtClean="0">
                <a:solidFill>
                  <a:schemeClr val="tx1"/>
                </a:solidFill>
                <a:latin typeface="Arial"/>
              </a:rPr>
              <a:t>ninguna</a:t>
            </a:r>
            <a:r>
              <a:rPr lang="en-US" sz="900" b="0" i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900" b="0" i="0" dirty="0" err="1" smtClean="0">
                <a:solidFill>
                  <a:schemeClr val="tx1"/>
                </a:solidFill>
                <a:latin typeface="Arial"/>
              </a:rPr>
              <a:t>medida</a:t>
            </a:r>
            <a:r>
              <a:rPr lang="en-US" sz="900" b="0" i="0" dirty="0" smtClean="0">
                <a:solidFill>
                  <a:schemeClr val="tx1"/>
                </a:solidFill>
                <a:latin typeface="Arial"/>
              </a:rPr>
              <a:t>; </a:t>
            </a:r>
            <a:r>
              <a:rPr lang="en-US" sz="900" b="0" i="0" dirty="0">
                <a:solidFill>
                  <a:schemeClr val="tx1"/>
                </a:solidFill>
                <a:latin typeface="Arial"/>
              </a:rPr>
              <a:t>5 = </a:t>
            </a:r>
            <a:r>
              <a:rPr lang="en-US" sz="900" b="0" i="0" dirty="0" smtClean="0">
                <a:solidFill>
                  <a:schemeClr val="tx1"/>
                </a:solidFill>
                <a:latin typeface="Arial"/>
              </a:rPr>
              <a:t>En </a:t>
            </a:r>
            <a:r>
              <a:rPr lang="en-US" sz="900" b="0" i="0" dirty="0" err="1" smtClean="0">
                <a:solidFill>
                  <a:schemeClr val="tx1"/>
                </a:solidFill>
                <a:latin typeface="Arial"/>
              </a:rPr>
              <a:t>grandísima</a:t>
            </a:r>
            <a:r>
              <a:rPr lang="en-US" sz="900" b="0" i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900" b="0" i="0" dirty="0" err="1" smtClean="0">
                <a:solidFill>
                  <a:schemeClr val="tx1"/>
                </a:solidFill>
                <a:latin typeface="Arial"/>
              </a:rPr>
              <a:t>medida</a:t>
            </a:r>
            <a:endParaRPr sz="900" dirty="0"/>
          </a:p>
        </p:txBody>
      </p:sp>
      <p:sp>
        <p:nvSpPr>
          <p:cNvPr id="14" name="Placeholder"/>
          <p:cNvSpPr>
            <a:spLocks noGrp="1"/>
          </p:cNvSpPr>
          <p:nvPr>
            <p:ph idx="4294967295"/>
          </p:nvPr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rtlCol="0">
            <a:normAutofit fontScale="62500" lnSpcReduction="20000"/>
          </a:bodyPr>
          <a:lstStyle/>
          <a:p>
            <a:pPr marL="0" marR="0" indent="0" algn="l">
              <a:buNone/>
            </a:pPr>
            <a:r>
              <a:rPr lang="en-US" sz="800" b="0" i="0" dirty="0" err="1" smtClean="0">
                <a:solidFill>
                  <a:schemeClr val="tx1"/>
                </a:solidFill>
                <a:latin typeface="Arial"/>
              </a:rPr>
              <a:t>Diferencia</a:t>
            </a:r>
            <a:r>
              <a:rPr lang="en-US" sz="800" b="0" i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800" b="0" i="0" dirty="0">
                <a:solidFill>
                  <a:schemeClr val="tx1"/>
                </a:solidFill>
                <a:latin typeface="Arial"/>
              </a:rPr>
              <a:t>= </a:t>
            </a:r>
            <a:r>
              <a:rPr lang="en-US" sz="800" b="0" i="0" dirty="0" smtClean="0">
                <a:solidFill>
                  <a:schemeClr val="tx1"/>
                </a:solidFill>
                <a:latin typeface="Arial"/>
              </a:rPr>
              <a:t>(</a:t>
            </a:r>
            <a:r>
              <a:rPr lang="en-US" sz="800" b="0" i="0" dirty="0" err="1" smtClean="0">
                <a:solidFill>
                  <a:schemeClr val="tx1"/>
                </a:solidFill>
                <a:latin typeface="Arial"/>
              </a:rPr>
              <a:t>Deseada</a:t>
            </a:r>
            <a:r>
              <a:rPr lang="en-US" sz="800" b="0" i="0" dirty="0" smtClean="0">
                <a:solidFill>
                  <a:schemeClr val="tx1"/>
                </a:solidFill>
                <a:latin typeface="Arial"/>
              </a:rPr>
              <a:t> – Ideal </a:t>
            </a:r>
            <a:r>
              <a:rPr lang="en-US" sz="800" b="0" i="0" dirty="0" err="1" smtClean="0">
                <a:solidFill>
                  <a:schemeClr val="tx1"/>
                </a:solidFill>
                <a:latin typeface="Arial"/>
              </a:rPr>
              <a:t>Histórica</a:t>
            </a:r>
            <a:r>
              <a:rPr lang="en-US" sz="800" b="0" i="0" dirty="0" smtClean="0">
                <a:solidFill>
                  <a:schemeClr val="tx1"/>
                </a:solidFill>
                <a:latin typeface="Arial"/>
              </a:rPr>
              <a:t>)</a:t>
            </a:r>
            <a:endParaRPr sz="800" dirty="0"/>
          </a:p>
        </p:txBody>
      </p:sp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2: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Afiliativo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utilice la habilidad de relacionarse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utilice la habilidad de relacionarse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tenga tacto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utilice la habilidad de relacionarse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tenga tacto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la gente como más importante que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utilice la habilidad de relacionarse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tenga tacto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la gente como más importante que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 gente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utilice la habilidad de relacionarse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tenga tacto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la gente como más importante que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 gente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comparta pensamientos y sentimientos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utilice la habilidad de relacionarse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tenga tacto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la gente como más importante que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 gente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comparta pensamientos y sentimientos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coopere con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utilice la habilidad de relacionarse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tenga tacto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la gente como más importante que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 gente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comparta pensamientos y sentimientos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coopere con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abierta, cálida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utilice la habilidad de relacionarse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tenga tacto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la gente como más importante que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 gente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comparta pensamientos y sentimientos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coopere con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abierta, cálida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en términos de la satisfacción del grupo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66944236"/>
              </p:ext>
            </p:extLst>
          </p:nvPr>
        </p:nvGraphicFramePr>
        <p:xfrm>
          <a:off x="1300000" y="987574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utilice la habilidad de relacionarse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tenga tacto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a la gente como más importante que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preocupación por la gente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comparta pensamientos y sentimientos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coopere con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abierta, cálida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en términos de la satisfacción del grupo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motive a otros amistosamente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11: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Logro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riesgos moderados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riesgos moderados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prevea y planifique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riesgos moderados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prevea y planifique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moderadamente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riesgos moderados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prevea y planifique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moderadamente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encare tareas desafiantes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riesgos moderados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prevea y planifique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moderadamente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encare tareas desafiantes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persiga un estándar de excelencia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riesgos moderados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prevea y planifique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moderadamente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encare tareas desafiantes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persiga un estándar de excelencia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entusiasmo abiertamente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riesgos moderados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prevea y planifique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moderadamente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encare tareas desafiantes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persiga un estándar de excelencia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entusiasmo abiertamente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conozca el negocio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riesgos moderados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prevea y planifique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moderadamente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encare tareas desafiantes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persiga un estándar de excelencia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entusiasmo abiertamente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conozca el negocio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en pos del sentido de logro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26242957"/>
              </p:ext>
            </p:extLst>
          </p:nvPr>
        </p:nvGraphicFramePr>
        <p:xfrm>
          <a:off x="1300000" y="1059582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para alcanzar objetivos personales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riesgos moderados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prevea y planifique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moderadamente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encare tareas desafiantes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persiga un estándar de excelencia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muestre entusiasmo abiertamente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conozca el negocio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en pos del sentido de logro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explore alternativas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12: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Autorealización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enfatice la calidad sobre la cantidad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enfatice la calidad sobre la cantidad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bien las tareas, incluso las simples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enfatice la calidad sobre la cantidad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bien las tareas, incluso las simples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comunique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enfatice la calidad sobre la cantidad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bien las tareas, incluso las simples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comunique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abierta acerca de sí misma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enfatice la calidad sobre la cantidad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bien las tareas, incluso las simples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comunique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abierta acerca de sí misma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su integridad personal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enfatice la calidad sobre la cantidad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bien las tareas, incluso las simples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comunique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abierta acerca de sí misma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su integridad personal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espontánea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enfatice la calidad sobre la cantidad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bien las tareas, incluso las simples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comunique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abierta acerca de sí misma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su integridad personal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espontánea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preocupe por la propia superación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enfatice la calidad sobre la cantidad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bien las tareas, incluso las simples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comunique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abierta acerca de sí misma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su integridad personal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espontánea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preocupe por la propia superación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disfrute de su trabajo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83853217"/>
              </p:ext>
            </p:extLst>
          </p:nvPr>
        </p:nvGraphicFramePr>
        <p:xfrm>
          <a:off x="1300000" y="915566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piense de forma única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-1.20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enfatice la calidad sobre la cantidad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bien las tareas, incluso las simples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comunique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abierta acerca de sí misma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su integridad personal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4.72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espontánea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preocupe por la propia superación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disfrute de su trabajo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resista al conformismo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3: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Aprobación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querida por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querida por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esté de acuerdo con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querida por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esté de acuerdo con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aquellos con la mayor autoridad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querida por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esté de acuerdo con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aquellos con la mayor autoridad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preocupe por estar a la moda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querida por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esté de acuerdo con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aquellos con la mayor autoridad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preocupe por estar a la moda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cambie prioridades para complacer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querida por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esté de acuerdo con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aquellos con la mayor autoridad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preocupe por estar a la moda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cambie prioridades para complacer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asegure de que otros le acepten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querida por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esté de acuerdo con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aquellos con la mayor autoridad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preocupe por estar a la moda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cambie prioridades para complacer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asegure de que otros le acepten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complaciente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querida por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esté de acuerdo con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aquellos con la mayor autoridad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preocupe por estar a la moda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cambie prioridades para complacer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asegure de que otros le acepten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complaciente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para quedar bien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81261876"/>
              </p:ext>
            </p:extLst>
          </p:nvPr>
        </p:nvGraphicFramePr>
        <p:xfrm>
          <a:off x="1300000" y="987574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mantenga en buenos términos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4.33</a:t>
                      </a:r>
                      <a:endParaRPr sz="14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querida por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esté de acuerdo con todos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apoye a aquellos con la mayor autoridad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preocupe por estar a la moda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cambie prioridades para complacer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asegure de que otros le acepten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complaciente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para quedar bien con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"le siga la corriente"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-0.72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4: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Convencional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las reglas como más importantes que las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las reglas como más importantes que las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confrontaciones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las reglas como más importantes que las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confrontaciones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siempre las políticas y prácticas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las reglas como más importantes que las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confrontaciones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siempre las políticas y prácticas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cause buena impresión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las reglas como más importantes que las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confrontaciones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siempre las políticas y prácticas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cause buena impresión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ajuste al molde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las reglas como más importantes que las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confrontaciones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siempre las políticas y prácticas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cause buena impresión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ajuste al molde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el "statu quo"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las reglas como más importantes que las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confrontaciones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siempre las políticas y prácticas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cause buena impresión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ajuste al molde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el "statu quo"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diga cosas diferentes a diferentes personas para evitar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las reglas como más importantes que las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confrontaciones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siempre las políticas y prácticas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cause buena impresión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ajuste al molde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el "statu quo"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diga cosas diferentes a diferentes personas para evitar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descarte soluciones que parezcan diferentes o arriesgadas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74576850"/>
              </p:ext>
            </p:extLst>
          </p:nvPr>
        </p:nvGraphicFramePr>
        <p:xfrm>
          <a:off x="1300000" y="915566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las reglas como más importantes que las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evite confrontaciones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siempre las políticas y prácticas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cause buena impresión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ajuste al molde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el "statu quo"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diga cosas diferentes a diferentes personas para evitar conflictos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descarte soluciones que parezcan diferentes o arriesgadas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conforme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5: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Dependiente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pregunte a todos qué piensan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pregunte a todos qué piensan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buena seguidora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pregunte a todos qué piensan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buena seguidora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desafíe a los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pregunte a todos qué piensan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buena seguidora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desafíe a los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objetivos sin cuestionarlos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pregunte a todos qué piensan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buena seguidora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desafíe a los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objetivos sin cuestionarlos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predecible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pregunte a todos qué piensan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buena seguidora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desafíe a los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objetivos sin cuestionarlos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predecible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lo que se espera de ella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pregunte a todos qué piensan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buena seguidora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desafíe a los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objetivos sin cuestionarlos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predecible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lo que se espera de ella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órdenes aunque estén mal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pregunte a todos qué piensan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buena seguidora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desafíe a los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objetivos sin cuestionarlos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predecible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lo que se espera de ella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órdenes aunque estén mal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complazca a los que ocupan cargos de autoridad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90982606"/>
              </p:ext>
            </p:extLst>
          </p:nvPr>
        </p:nvGraphicFramePr>
        <p:xfrm>
          <a:off x="1300000" y="915566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revise decisiones con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pregunte a todos qué piensan antes de actuar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buena seguidora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desafíe a los superiores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acepte objetivos sin cuestionarlos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predecible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lo que se espera de ella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órdenes aunque estén mal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complazca a los que ocupan cargos de autoridad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-0.17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obedezca órdenes gustosamente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-0.23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6: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Evasión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decisiones populares más que necesarias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decisiones populares más que necesarias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aplace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decisiones populares más que necesarias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aplace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sea la persona a la que culpar por los problemas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decisiones populares más que necesarias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aplace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sea la persona a la que culpar por los problemas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espere a que los otros actúen primero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decisiones populares más que necesarias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aplace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sea la persona a la que culpar por los problemas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espere a que los otros actúen primero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asuma pocos riesgos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decisiones populares más que necesarias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aplace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sea la persona a la que culpar por los problemas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espere a que los otros actúen primero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asuma pocos riesgos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no se involucre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decisiones populares más que necesarias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aplace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sea la persona a la que culpar por los problemas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espere a que los otros actúen primero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asuma pocos riesgos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no se involucre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pase las decisiones hacia arriba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decisiones populares más que necesarias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aplace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sea la persona a la que culpar por los problemas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espere a que los otros actúen primero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asuma pocos riesgos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no se involucre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pase las decisiones hacia arriba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no se comprometa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-0.34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29976626"/>
              </p:ext>
            </p:extLst>
          </p:nvPr>
        </p:nvGraphicFramePr>
        <p:xfrm>
          <a:off x="1300000" y="987574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 perfil bajo ante situaciones difíciles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tome decisiones populares más que necesarias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aplace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sea la persona a la que culpar por los problemas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espere a que los otros actúen primero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asuma pocos riesgos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no se involucre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pase las decisiones hacia arriba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no se comprometa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-0.34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pase las responsabilidades a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-0.54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0" y="-20538"/>
            <a:ext cx="9144000" cy="5164038"/>
          </a:xfrm>
          <a:prstGeom prst="rect">
            <a:avLst/>
          </a:prstGeom>
          <a:solidFill>
            <a:srgbClr val="003C74"/>
          </a:solidFill>
          <a:ln w="12700">
            <a:miter lim="400000"/>
          </a:ln>
        </p:spPr>
        <p:txBody>
          <a:bodyPr lIns="34289" tIns="34290" rIns="34289" bIns="34290" anchor="ctr"/>
          <a:lstStyle/>
          <a:p>
            <a:pPr>
              <a:defRPr>
                <a:solidFill>
                  <a:srgbClr val="003C74"/>
                </a:solidFill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5460746" y="-565491"/>
            <a:ext cx="6426883" cy="6426883"/>
          </a:xfrm>
          <a:prstGeom prst="ellipse">
            <a:avLst/>
          </a:prstGeom>
          <a:solidFill>
            <a:srgbClr val="03254C"/>
          </a:solidFill>
          <a:ln w="12700">
            <a:solidFill>
              <a:srgbClr val="053C74"/>
            </a:solidFill>
            <a:miter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5117846" y="-565491"/>
            <a:ext cx="6769783" cy="6769783"/>
          </a:xfrm>
          <a:prstGeom prst="ellipse">
            <a:avLst/>
          </a:prstGeom>
          <a:ln w="12700">
            <a:solidFill>
              <a:srgbClr val="F6B23B"/>
            </a:solidFill>
            <a:custDash>
              <a:ds d="200000" sp="200000"/>
            </a:custDash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041646" y="-851242"/>
            <a:ext cx="6274483" cy="6274484"/>
          </a:xfrm>
          <a:prstGeom prst="ellips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4289" tIns="34290" rIns="34289" bIns="34290" anchor="ctr"/>
          <a:lstStyle/>
          <a:p>
            <a:endParaRPr/>
          </a:p>
        </p:txBody>
      </p:sp>
      <p:sp>
        <p:nvSpPr>
          <p:cNvPr id="10" name="Subtitle 3"/>
          <p:cNvSpPr txBox="1">
            <a:spLocks/>
          </p:cNvSpPr>
          <p:nvPr/>
        </p:nvSpPr>
        <p:spPr>
          <a:xfrm>
            <a:off x="192230" y="1255366"/>
            <a:ext cx="4509167" cy="2612231"/>
          </a:xfrm>
          <a:prstGeom prst="rect">
            <a:avLst/>
          </a:prstGeom>
          <a:ln w="12700">
            <a:miter lim="400000"/>
          </a:ln>
        </p:spPr>
        <p:txBody>
          <a:bodyPr lIns="34289" tIns="34290" rIns="34289" bIns="34290" anchor="ctr">
            <a:noAutofit/>
          </a:bodyPr>
          <a:lstStyle>
            <a:defPPr>
              <a:defRPr lang="en-US"/>
            </a:defPPr>
            <a:lvl1pPr algn="ctr">
              <a:defRPr sz="3000">
                <a:solidFill>
                  <a:srgbClr val="FFFFFF"/>
                </a:solidFill>
                <a:latin typeface="Lucida Grande"/>
                <a:ea typeface="Lucida Grande"/>
                <a:cs typeface="Lucida Grande"/>
              </a:defRPr>
            </a:lvl1pPr>
          </a:lstStyle>
          <a:p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Cómo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se </a:t>
            </a:r>
            <a:r>
              <a:rPr lang="en-US" altLang="en-US" sz="3300" dirty="0" err="1" smtClean="0">
                <a:latin typeface="Arial" charset="0"/>
                <a:ea typeface="Arial" charset="0"/>
                <a:cs typeface="Arial" charset="0"/>
              </a:rPr>
              <a:t>interpretan</a:t>
            </a:r>
            <a:r>
              <a:rPr lang="en-US" altLang="en-US" sz="3300" dirty="0" smtClean="0">
                <a:latin typeface="Arial" charset="0"/>
                <a:ea typeface="Arial" charset="0"/>
                <a:cs typeface="Arial" charset="0"/>
              </a:rPr>
              <a:t> el OCI y el LSI</a:t>
            </a:r>
            <a:endParaRPr lang="en-US" altLang="en-US" sz="3300" dirty="0">
              <a:solidFill>
                <a:srgbClr val="FBB03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25"/>
          <p:cNvSpPr txBox="1">
            <a:spLocks noChangeArrowheads="1"/>
          </p:cNvSpPr>
          <p:nvPr/>
        </p:nvSpPr>
        <p:spPr bwMode="auto">
          <a:xfrm>
            <a:off x="7657909" y="2120346"/>
            <a:ext cx="332063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s-AR" altLang="en-US" sz="3300" b="1" dirty="0" smtClean="0">
                <a:solidFill>
                  <a:srgbClr val="FBB03F"/>
                </a:solidFill>
                <a:latin typeface="Arial Narrow" charset="0"/>
                <a:ea typeface="ＭＳ Ｐゴシック" charset="-128"/>
              </a:rPr>
              <a:t>1</a:t>
            </a:r>
            <a:endParaRPr lang="en-US" altLang="en-US" sz="3300" b="1" dirty="0">
              <a:solidFill>
                <a:srgbClr val="FBB03F"/>
              </a:solidFill>
              <a:latin typeface="Arial Narrow" charset="0"/>
              <a:ea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>
          <a:xfrm>
            <a:off x="6905276" y="1531990"/>
            <a:ext cx="1837331" cy="1753793"/>
          </a:xfrm>
          <a:prstGeom prst="ellipse">
            <a:avLst/>
          </a:prstGeom>
          <a:noFill/>
          <a:ln w="19050">
            <a:solidFill>
              <a:srgbClr val="FBB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52333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7: 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De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Oposición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difícil de impresionar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difícil de impresionar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el papel de "oposición leal"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difícil de impresionar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el papel de "oposición leal"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cuestione decisiones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difícil de impresionar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el papel de "oposición leal"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cuestione decisiones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permanezca desapegada y sea totalmente objetiva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difícil de impresionar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el papel de "oposición leal"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cuestione decisiones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permanezca desapegada y sea totalmente objetiva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busque errores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difícil de impresionar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el papel de "oposición leal"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cuestione decisiones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permanezca desapegada y sea totalmente objetiva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busque errores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oponga a nuevas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difícil de impresionar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el papel de "oposición leal"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cuestione decisiones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permanezca desapegada y sea totalmente objetiva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busque errores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oponga a nuevas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oponga indirectamente a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difícil de impresionar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el papel de "oposición leal"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cuestione decisiones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permanezca desapegada y sea totalmente objetiva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busque errores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oponga a nuevas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oponga indirectamente a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niegue a aceptar críticas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14074688"/>
              </p:ext>
            </p:extLst>
          </p:nvPr>
        </p:nvGraphicFramePr>
        <p:xfrm>
          <a:off x="1300000" y="987574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señale defectos o fallas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3.73</a:t>
                      </a:r>
                      <a:endParaRPr sz="14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difícil de impresionar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el papel de "oposición leal"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cuestione decisiones de otros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permanezca desapegada y sea totalmente objetiva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busque errores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oponga a nuevas ideas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oponga indirectamente a las cosas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niegue a aceptar críticas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permanezca distanciada de la situación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8: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Poder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influencia "políticamente"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influencia "políticamente"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actúe con fuerza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influencia "políticamente"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actúe con fuerza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resigne el control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influencia "políticamente"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actúe con fuerza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resigne el control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autoridad incuestionable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influencia "políticamente"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actúe con fuerza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resigne el control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autoridad incuestionable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demande lealtad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influencia "políticamente"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actúe con fuerza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resigne el control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autoridad incuestionable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demande lealtad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construya su base de poder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influencia "políticamente"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actúe con fuerza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resigne el control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autoridad incuestionable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demande lealtad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construya su base de poder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use la autoridad de su cargo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influencia "políticamente"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actúe con fuerza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resigne el control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autoridad incuestionable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demande lealtad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construya su base de poder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use la autoridad de su cargo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dura, difícil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7383725"/>
              </p:ext>
            </p:extLst>
          </p:nvPr>
        </p:nvGraphicFramePr>
        <p:xfrm>
          <a:off x="1300000" y="987574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influencia "políticamente"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actúe con fuerza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3.93</a:t>
                      </a:r>
                      <a:endParaRPr sz="14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resigne el control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autoridad incuestionable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2.27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demande lealtad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construya su base de poder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use la autoridad de su cargo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dura, difícil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permanezca a la ofensiva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9: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Competitivo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parezca perdedora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parezca perdedora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parezca perdedora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transforme el trabajo en una competencia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parezca perdedora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transforme el trabajo en una competencia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de estar en lo correcto siempre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parezca perdedora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transforme el trabajo en una competencia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de estar en lo correcto siempre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el centro de atención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parezca perdedora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transforme el trabajo en una competencia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de estar en lo correcto siempre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el centro de atención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imagen de superioridad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parezca perdedora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transforme el trabajo en una competencia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de estar en lo correcto siempre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el centro de atención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imagen de superioridad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una ganadora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parezca perdedora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transforme el trabajo en una competencia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de estar en lo correcto siempre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el centro de atención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imagen de superioridad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una ganadora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supere a los compañeros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01526548"/>
              </p:ext>
            </p:extLst>
          </p:nvPr>
        </p:nvGraphicFramePr>
        <p:xfrm>
          <a:off x="1300000" y="915566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destaque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parezca perdedora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gane a los demás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2.47</a:t>
                      </a:r>
                      <a:endParaRPr sz="1400" dirty="0"/>
                    </a:p>
                  </a:txBody>
                  <a:tcPr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transforme el trabajo en una competencia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1.64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0.76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trate de estar en lo correcto siempre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el centro de atención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0.51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mantenga una imagen de superioridad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1.92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una ganadora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3.80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3.50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supere a los compañeros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2.73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compita en lugar de cooperar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"/>
          <p:cNvSpPr>
            <a:spLocks noGrp="1"/>
          </p:cNvSpPr>
          <p:nvPr>
            <p:ph idx="4294967295"/>
          </p:nvPr>
        </p:nvSpPr>
        <p:spPr>
          <a:xfrm>
            <a:off x="3000000" y="150000"/>
            <a:ext cx="6000000" cy="525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lnSpc>
                <a:spcPct val="95000"/>
              </a:lnSpc>
              <a:buNone/>
            </a:pP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Estilo</a:t>
            </a:r>
            <a:r>
              <a:rPr lang="en-US" sz="2200" b="0" dirty="0" smtClean="0">
                <a:solidFill>
                  <a:schemeClr val="tx1"/>
                </a:solidFill>
                <a:latin typeface="Arial"/>
              </a:rPr>
              <a:t> </a:t>
            </a:r>
            <a:r>
              <a:rPr lang="en-US" sz="2200" b="0" dirty="0">
                <a:solidFill>
                  <a:schemeClr val="tx1"/>
                </a:solidFill>
                <a:latin typeface="Arial"/>
              </a:rPr>
              <a:t>10: </a:t>
            </a:r>
            <a:r>
              <a:rPr lang="en-US" sz="2200" b="0" dirty="0" err="1" smtClean="0">
                <a:solidFill>
                  <a:schemeClr val="tx1"/>
                </a:solidFill>
                <a:latin typeface="Arial"/>
              </a:rPr>
              <a:t>Perfeccionista</a:t>
            </a:r>
            <a:endParaRPr lang="en-US" sz="2200" b="0" dirty="0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5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5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82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precisa aun cuando no sea necesario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08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precisa aun cuando no sea necesario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irrealmente altas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34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precisa aun cuando no sea necesario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irrealmente altas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vea el trabajo como lo más importante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60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precisa aun cuando no sea necesario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irrealmente altas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vea el trabajo como lo más importante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constante y persistente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1872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precisa aun cuando no sea necesario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irrealmente altas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vea el trabajo como lo más importante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constante y persistente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todo de cerca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134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precisa aun cuando no sea necesario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irrealmente altas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vea el trabajo como lo más importante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constante y persistente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todo de cerca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arduamente durante muchas horas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3971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precisa aun cuando no sea necesario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irrealmente altas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vea el trabajo como lo más importante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constante y persistente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todo de cerca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arduamente durante muchas horas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cometa errores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1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29994563"/>
              </p:ext>
            </p:extLst>
          </p:nvPr>
        </p:nvGraphicFramePr>
        <p:xfrm>
          <a:off x="1300000" y="1200000"/>
          <a:ext cx="6900000" cy="265968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1" dirty="0"/>
                        <a:t>All Respondents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Current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Ideal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1" dirty="0"/>
                        <a:t>Gap Mean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precisa aun cuando no sea necesario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irrealmente altas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vea el trabajo como lo más importante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constante y persistente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todo de cerca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arduamente durante muchas horas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cometa errores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muestre competente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2" name="Table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68201125"/>
              </p:ext>
            </p:extLst>
          </p:nvPr>
        </p:nvGraphicFramePr>
        <p:xfrm>
          <a:off x="1300000" y="987574"/>
          <a:ext cx="6900000" cy="305934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500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marL="0" marR="0" indent="0" algn="l"/>
                      <a:r>
                        <a:rPr lang="es-AR" sz="800" b="1" dirty="0" smtClean="0"/>
                        <a:t>Todos los respondientes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Promedio Deseada</a:t>
                      </a:r>
                    </a:p>
                    <a:p>
                      <a:pPr marL="0" marR="0" indent="0" algn="ctr"/>
                      <a:r>
                        <a:rPr lang="es-AR" sz="800" b="1" dirty="0" smtClean="0"/>
                        <a:t>MT</a:t>
                      </a:r>
                      <a:r>
                        <a:rPr lang="es-AR" sz="800" b="1" baseline="0" dirty="0" smtClean="0"/>
                        <a:t> WU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n-US" sz="800" b="1" dirty="0" err="1" smtClean="0"/>
                        <a:t>Promedio</a:t>
                      </a:r>
                      <a:r>
                        <a:rPr lang="en-US" sz="800" b="1" dirty="0" smtClean="0"/>
                        <a:t> Ideal </a:t>
                      </a:r>
                      <a:r>
                        <a:rPr lang="en-US" sz="800" b="1" dirty="0" err="1" smtClean="0"/>
                        <a:t>Histórica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lang="es-AR" sz="800" b="1" dirty="0" smtClean="0"/>
                        <a:t>Diferencia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cuide cada detalle personalmente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precisa aun cuando no sea necesario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2.18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0.95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establezca metas irrealmente altas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2.00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1.52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vea el trabajo como lo más importante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0.44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sea constante y persistente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4.13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3.78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0.36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siga todo de cerca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3.33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0.29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trabaje arduamente durante muchas horas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2.66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0.21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nunca cometa errores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1.87</a:t>
                      </a:r>
                      <a:endParaRPr sz="1400" dirty="0"/>
                    </a:p>
                  </a:txBody>
                  <a:tcPr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1.82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se muestre competente e independiente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3.62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-0.02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marL="0" marR="0" indent="0" algn="l"/>
                      <a:r>
                        <a:rPr sz="800" b="0" dirty="0"/>
                        <a:t>haga las cosas a la perfección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2.40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2.45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/>
                      <a:r>
                        <a:rPr sz="800" b="0" dirty="0"/>
                        <a:t>-0.05</a:t>
                      </a:r>
                      <a:endParaRPr sz="1400" dirty="0"/>
                    </a:p>
                  </a:txBody>
                  <a:tcPr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Placeholder"/>
          <p:cNvSpPr>
            <a:spLocks noGrp="1"/>
          </p:cNvSpPr>
          <p:nvPr>
            <p:ph idx="4294967295"/>
          </p:nvPr>
        </p:nvSpPr>
        <p:spPr>
          <a:xfrm>
            <a:off x="-36512" y="4948014"/>
            <a:ext cx="6900000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l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Human Synergistics International Copyright © 2014. All Rights Reserved.</a:t>
            </a:r>
            <a:endParaRPr sz="800"/>
          </a:p>
        </p:txBody>
      </p:sp>
      <p:sp>
        <p:nvSpPr>
          <p:cNvPr id="18" name="Placeholder"/>
          <p:cNvSpPr>
            <a:spLocks noGrp="1"/>
          </p:cNvSpPr>
          <p:nvPr>
            <p:ph idx="4294967295"/>
          </p:nvPr>
        </p:nvSpPr>
        <p:spPr>
          <a:xfrm>
            <a:off x="4700000" y="4948014"/>
            <a:ext cx="4480512" cy="195486"/>
          </a:xfrm>
          <a:prstGeom prst="rect">
            <a:avLst/>
          </a:prstGeom>
          <a:noFill/>
        </p:spPr>
        <p:txBody>
          <a:bodyPr rtlCol="0">
            <a:normAutofit lnSpcReduction="15000"/>
          </a:bodyPr>
          <a:lstStyle/>
          <a:p>
            <a:pPr marL="0" marR="0" indent="0" algn="r">
              <a:buNone/>
            </a:pPr>
            <a:r>
              <a:rPr lang="en-US" sz="800" b="0" i="0" dirty="0">
                <a:solidFill>
                  <a:schemeClr val="bg1">
                    <a:lumMod val="65000"/>
                  </a:schemeClr>
                </a:solidFill>
                <a:latin typeface="Arial"/>
              </a:rPr>
              <a:t>Research and Development by: Robert A. Cooke, Ph.D. and Janet L. Szumal, Ph.D.</a:t>
            </a:r>
            <a:endParaRPr sz="800"/>
          </a:p>
        </p:txBody>
      </p:sp>
      <p:sp>
        <p:nvSpPr>
          <p:cNvPr id="19" name="Placeholder"/>
          <p:cNvSpPr txBox="1">
            <a:spLocks/>
          </p:cNvSpPr>
          <p:nvPr/>
        </p:nvSpPr>
        <p:spPr>
          <a:xfrm>
            <a:off x="1300000" y="42750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1 = En ninguna medida; 5 = En grandísima medida</a:t>
            </a:r>
            <a:endParaRPr kumimoji="0" lang="es-ES" sz="9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  <p:sp>
        <p:nvSpPr>
          <p:cNvPr id="20" name="Placeholder"/>
          <p:cNvSpPr txBox="1">
            <a:spLocks/>
          </p:cNvSpPr>
          <p:nvPr/>
        </p:nvSpPr>
        <p:spPr>
          <a:xfrm>
            <a:off x="1300000" y="4387500"/>
            <a:ext cx="6900000" cy="16158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Lato"/>
                <a:cs typeface="Lato"/>
                <a:sym typeface="Arial"/>
              </a:rPr>
              <a:t>Diferencia = (Deseada – Ideal Histórica)</a:t>
            </a:r>
            <a:endParaRPr kumimoji="0" lang="es-ES" sz="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Lato"/>
              <a:ea typeface="Lato"/>
              <a:cs typeface="Lato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sz="2400" dirty="0">
                <a:solidFill>
                  <a:schemeClr val="tx1"/>
                </a:solidFill>
              </a:rPr>
              <a:t>OCI® &amp; LSI™: herramientas complementarias</a:t>
            </a:r>
            <a:br>
              <a:rPr lang="es-ES" sz="2400" dirty="0">
                <a:solidFill>
                  <a:schemeClr val="tx1"/>
                </a:solidFill>
              </a:rPr>
            </a:br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dirty="0"/>
              <a:t/>
            </a:r>
            <a:br>
              <a:rPr lang="es-ES" dirty="0"/>
            </a:b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</a:t>
            </a:r>
            <a:r>
              <a:rPr lang="en-US" dirty="0" smtClean="0">
                <a:sym typeface="Trebuchet MS" pitchFamily="34" charset="0"/>
              </a:rPr>
              <a:t>2017 </a:t>
            </a:r>
            <a:r>
              <a:rPr lang="en-US" dirty="0" smtClean="0">
                <a:sym typeface="Trebuchet MS" pitchFamily="34" charset="0"/>
              </a:rPr>
              <a:t>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</a:p>
        </p:txBody>
      </p:sp>
      <p:pic>
        <p:nvPicPr>
          <p:cNvPr id="7" name="Picture 2" descr="C:\Users\dolores.hernandez\AppData\Local\Microsoft\Windows\INetCache\Content.Outlook\PZ0YTR5W\hscirc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2715766"/>
            <a:ext cx="2207495" cy="22074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9752" y="2931790"/>
            <a:ext cx="2225675" cy="186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7544" y="843558"/>
            <a:ext cx="84249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es-ES" dirty="0" smtClean="0"/>
              <a:t>El OCI (Inventario de Cultura Organizacional) y el LSI (Inventario de Estilos de Vida) son herramientas construidas sobre un marco conceptual similar.</a:t>
            </a: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es-ES" dirty="0" smtClean="0"/>
              <a:t>Las mismas categorías que en el OCI son “normas culturales” de un grupo u organización, en el LSI son “estilos de pensamiento y comportamiento” individuales.</a:t>
            </a:r>
          </a:p>
          <a:p>
            <a:pPr marL="177800" indent="-177800">
              <a:spcBef>
                <a:spcPts val="600"/>
              </a:spcBef>
              <a:buFont typeface="Arial" pitchFamily="34" charset="0"/>
              <a:buChar char="•"/>
            </a:pPr>
            <a:r>
              <a:rPr lang="es-ES" dirty="0" smtClean="0"/>
              <a:t>El uso combinado de ambos instrumentos permite </a:t>
            </a:r>
            <a:r>
              <a:rPr lang="es-ES" dirty="0" smtClean="0"/>
              <a:t>identificar oportunidades de ajuste en los comportamientos individuales para así contribuir </a:t>
            </a:r>
            <a:r>
              <a:rPr lang="es-ES" dirty="0" smtClean="0"/>
              <a:t>a la cultura </a:t>
            </a:r>
            <a:r>
              <a:rPr lang="es-ES" dirty="0" smtClean="0"/>
              <a:t>deseada por el MT.</a:t>
            </a:r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="" xmlns:p14="http://schemas.microsoft.com/office/powerpoint/2010/main" val="2133188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74848" y="7402"/>
            <a:ext cx="8229600" cy="502564"/>
          </a:xfrm>
        </p:spPr>
        <p:txBody>
          <a:bodyPr anchor="t"/>
          <a:lstStyle/>
          <a:p>
            <a:r>
              <a:rPr lang="es-AR" sz="2400" dirty="0" smtClean="0">
                <a:solidFill>
                  <a:schemeClr val="tx1"/>
                </a:solidFill>
              </a:rPr>
              <a:t>OCI / LSI permiten ver dos orientaciones: </a:t>
            </a:r>
            <a:r>
              <a:rPr lang="es-AR" sz="2000" dirty="0" smtClean="0">
                <a:solidFill>
                  <a:schemeClr val="tx1"/>
                </a:solidFill>
              </a:rPr>
              <a:t/>
            </a:r>
            <a:br>
              <a:rPr lang="es-AR" sz="2000" dirty="0" smtClean="0">
                <a:solidFill>
                  <a:schemeClr val="tx1"/>
                </a:solidFill>
              </a:rPr>
            </a:br>
            <a:r>
              <a:rPr lang="es-AR" sz="1600" dirty="0" smtClean="0">
                <a:solidFill>
                  <a:schemeClr val="tx1"/>
                </a:solidFill>
              </a:rPr>
              <a:t>Horizontal:</a:t>
            </a:r>
            <a:r>
              <a:rPr lang="es-AR" sz="2000" dirty="0" smtClean="0">
                <a:solidFill>
                  <a:schemeClr val="tx1"/>
                </a:solidFill>
              </a:rPr>
              <a:t> </a:t>
            </a:r>
            <a:r>
              <a:rPr lang="es-AR" sz="1600" dirty="0" smtClean="0">
                <a:solidFill>
                  <a:schemeClr val="tx1"/>
                </a:solidFill>
              </a:rPr>
              <a:t>Tarea  / Personas.	Vertical: Satisfacción / Seguridad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 descr="C:\Users\dolores.hernandez\AppData\Local\Microsoft\Windows\INetCache\Content.Outlook\PZ0YTR5W\hscirc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1722" y="1236649"/>
            <a:ext cx="3299991" cy="32999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572000" y="1060006"/>
            <a:ext cx="0" cy="3816000"/>
          </a:xfrm>
          <a:prstGeom prst="line">
            <a:avLst/>
          </a:prstGeom>
          <a:noFill/>
          <a:ln w="28575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627784" y="2887462"/>
            <a:ext cx="5940000" cy="0"/>
          </a:xfrm>
          <a:prstGeom prst="line">
            <a:avLst/>
          </a:prstGeom>
          <a:noFill/>
          <a:ln w="12700">
            <a:solidFill>
              <a:srgbClr val="FFC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779912" y="826635"/>
            <a:ext cx="1610271" cy="369332"/>
          </a:xfrm>
          <a:prstGeom prst="rect">
            <a:avLst/>
          </a:prstGeom>
          <a:solidFill>
            <a:srgbClr val="FFC000">
              <a:alpha val="85097"/>
            </a:srgb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 dirty="0" err="1" smtClean="0">
                <a:solidFill>
                  <a:schemeClr val="tx2"/>
                </a:solidFill>
              </a:rPr>
              <a:t>Satisfacción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768895" y="4628656"/>
            <a:ext cx="1610271" cy="369332"/>
          </a:xfrm>
          <a:prstGeom prst="rect">
            <a:avLst/>
          </a:prstGeom>
          <a:solidFill>
            <a:srgbClr val="FFC000">
              <a:alpha val="85097"/>
            </a:srgb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 dirty="0" err="1" smtClean="0">
                <a:solidFill>
                  <a:schemeClr val="tx2"/>
                </a:solidFill>
              </a:rPr>
              <a:t>Seguridad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490121" y="2706474"/>
            <a:ext cx="1610271" cy="369332"/>
          </a:xfrm>
          <a:prstGeom prst="rect">
            <a:avLst/>
          </a:prstGeom>
          <a:solidFill>
            <a:srgbClr val="FFC000">
              <a:alpha val="85097"/>
            </a:srgb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 dirty="0" smtClean="0">
                <a:solidFill>
                  <a:schemeClr val="tx2"/>
                </a:solidFill>
              </a:rPr>
              <a:t>Personas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945505" y="2715766"/>
            <a:ext cx="1610271" cy="369332"/>
          </a:xfrm>
          <a:prstGeom prst="rect">
            <a:avLst/>
          </a:prstGeom>
          <a:solidFill>
            <a:srgbClr val="FFC000">
              <a:alpha val="85097"/>
            </a:srgbClr>
          </a:solidFill>
          <a:ln w="2857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b="1" dirty="0" err="1" smtClean="0">
                <a:solidFill>
                  <a:schemeClr val="tx2"/>
                </a:solidFill>
              </a:rPr>
              <a:t>Tarea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2879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Estilos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constructivos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azules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457200" y="987574"/>
            <a:ext cx="4690864" cy="3744416"/>
          </a:xfrm>
        </p:spPr>
        <p:txBody>
          <a:bodyPr>
            <a:noAutofit/>
          </a:bodyPr>
          <a:lstStyle/>
          <a:p>
            <a:pPr marL="2681288"/>
            <a:endParaRPr lang="es-AR" dirty="0" smtClean="0"/>
          </a:p>
          <a:p>
            <a:pPr marL="2681288"/>
            <a:r>
              <a:rPr lang="es-AR" sz="1400" dirty="0" smtClean="0"/>
              <a:t>De Logro</a:t>
            </a:r>
          </a:p>
          <a:p>
            <a:pPr marL="2681288"/>
            <a:r>
              <a:rPr lang="es-AR" sz="1400" dirty="0" smtClean="0"/>
              <a:t>Autorrealización</a:t>
            </a:r>
          </a:p>
          <a:p>
            <a:pPr marL="2681288"/>
            <a:r>
              <a:rPr lang="es-AR" sz="1400" dirty="0" smtClean="0"/>
              <a:t>Humanista-Alentador</a:t>
            </a:r>
          </a:p>
          <a:p>
            <a:pPr marL="2681288"/>
            <a:r>
              <a:rPr lang="es-AR" sz="1400" dirty="0" err="1" smtClean="0"/>
              <a:t>Afiliativo</a:t>
            </a:r>
            <a:endParaRPr lang="es-AR" sz="1400" dirty="0" smtClean="0"/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endParaRPr lang="es-AR" dirty="0" smtClean="0"/>
          </a:p>
          <a:p>
            <a:r>
              <a:rPr lang="es-AR" sz="1400" b="0" dirty="0" smtClean="0"/>
              <a:t>Interactuar con los demás y abordar las tareas de una manera que les permite alcanzar </a:t>
            </a:r>
            <a:r>
              <a:rPr lang="es-AR" sz="1400" dirty="0" smtClean="0"/>
              <a:t>necesidades de orden superior</a:t>
            </a:r>
            <a:r>
              <a:rPr lang="es-AR" sz="1400" b="0" dirty="0" smtClean="0"/>
              <a:t>.</a:t>
            </a:r>
            <a:endParaRPr lang="es-AR" sz="1400" b="0" dirty="0"/>
          </a:p>
          <a:p>
            <a:r>
              <a:rPr lang="es-ES" sz="1400" b="0" dirty="0" smtClean="0"/>
              <a:t>Fomentan </a:t>
            </a:r>
            <a:r>
              <a:rPr lang="es-ES" sz="1400" b="0" dirty="0"/>
              <a:t>el logro de </a:t>
            </a:r>
            <a:r>
              <a:rPr lang="es-ES" sz="1400" b="0" dirty="0" smtClean="0"/>
              <a:t>objetivos de Tarea </a:t>
            </a:r>
            <a:r>
              <a:rPr lang="es-ES" sz="1400" b="0" dirty="0"/>
              <a:t>mediante el </a:t>
            </a:r>
            <a:r>
              <a:rPr lang="es-ES" sz="1400" dirty="0"/>
              <a:t>desarrollo de las personas y </a:t>
            </a:r>
            <a:r>
              <a:rPr lang="es-ES" sz="1400" dirty="0" smtClean="0"/>
              <a:t>equipos</a:t>
            </a:r>
            <a:r>
              <a:rPr lang="es-ES" sz="1400" b="0" dirty="0" smtClean="0"/>
              <a:t>.</a:t>
            </a:r>
            <a:endParaRPr lang="es-AR" sz="1400" b="0" dirty="0" smtClean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188BD-CFF3-4A87-A926-E4E05680041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0"/>
            <a:ext cx="3419872" cy="513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552" y="915988"/>
            <a:ext cx="2376264" cy="239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1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6910" y="4921011"/>
            <a:ext cx="5395232" cy="120096"/>
          </a:xfrm>
        </p:spPr>
        <p:txBody>
          <a:bodyPr/>
          <a:lstStyle/>
          <a:p>
            <a:r>
              <a:rPr lang="en-US" dirty="0" smtClean="0">
                <a:sym typeface="Trebuchet MS" pitchFamily="34" charset="0"/>
              </a:rPr>
              <a:t>© </a:t>
            </a:r>
            <a:r>
              <a:rPr lang="en-US" dirty="0" smtClean="0">
                <a:sym typeface="Trebuchet MS" pitchFamily="34" charset="0"/>
              </a:rPr>
              <a:t>2017 </a:t>
            </a:r>
            <a:r>
              <a:rPr lang="en-US" dirty="0" smtClean="0">
                <a:sym typeface="Trebuchet MS" pitchFamily="34" charset="0"/>
              </a:rPr>
              <a:t>Axialent, Inc. </a:t>
            </a:r>
            <a:r>
              <a:rPr lang="en-US" dirty="0" err="1" smtClean="0">
                <a:sym typeface="Trebuchet MS" pitchFamily="34" charset="0"/>
              </a:rPr>
              <a:t>Todos</a:t>
            </a:r>
            <a:r>
              <a:rPr lang="en-US" dirty="0" smtClean="0">
                <a:sym typeface="Trebuchet MS" pitchFamily="34" charset="0"/>
              </a:rPr>
              <a:t> los </a:t>
            </a:r>
            <a:r>
              <a:rPr lang="en-US" dirty="0" err="1" smtClean="0">
                <a:sym typeface="Trebuchet MS" pitchFamily="34" charset="0"/>
              </a:rPr>
              <a:t>derechos</a:t>
            </a:r>
            <a:r>
              <a:rPr lang="en-US" dirty="0" smtClean="0">
                <a:sym typeface="Trebuchet MS" pitchFamily="34" charset="0"/>
              </a:rPr>
              <a:t> </a:t>
            </a:r>
            <a:r>
              <a:rPr lang="en-US" dirty="0" err="1" smtClean="0">
                <a:sym typeface="Trebuchet MS" pitchFamily="34" charset="0"/>
              </a:rPr>
              <a:t>reservados</a:t>
            </a:r>
            <a:r>
              <a:rPr lang="en-US" dirty="0" smtClean="0">
                <a:sym typeface="Trebuchet MS" pitchFamily="34" charset="0"/>
              </a:rPr>
              <a:t>. </a:t>
            </a:r>
            <a:endParaRPr lang="en-US" dirty="0">
              <a:sym typeface="Trebuchet MS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1762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e Office">
  <a:themeElements>
    <a:clrScheme name="MELI">
      <a:dk1>
        <a:sysClr val="windowText" lastClr="000000"/>
      </a:dk1>
      <a:lt1>
        <a:sysClr val="window" lastClr="FFFFFF"/>
      </a:lt1>
      <a:dk2>
        <a:srgbClr val="283277"/>
      </a:dk2>
      <a:lt2>
        <a:srgbClr val="FFE600"/>
      </a:lt2>
      <a:accent1>
        <a:srgbClr val="66CCFF"/>
      </a:accent1>
      <a:accent2>
        <a:srgbClr val="FF6600"/>
      </a:accent2>
      <a:accent3>
        <a:srgbClr val="800080"/>
      </a:accent3>
      <a:accent4>
        <a:srgbClr val="FF3300"/>
      </a:accent4>
      <a:accent5>
        <a:srgbClr val="33CC33"/>
      </a:accent5>
      <a:accent6>
        <a:srgbClr val="006600"/>
      </a:accent6>
      <a:hlink>
        <a:srgbClr val="7F7F7F"/>
      </a:hlink>
      <a:folHlink>
        <a:srgbClr val="1F4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MELI">
      <a:dk1>
        <a:sysClr val="windowText" lastClr="000000"/>
      </a:dk1>
      <a:lt1>
        <a:sysClr val="window" lastClr="FFFFFF"/>
      </a:lt1>
      <a:dk2>
        <a:srgbClr val="283277"/>
      </a:dk2>
      <a:lt2>
        <a:srgbClr val="FFE600"/>
      </a:lt2>
      <a:accent1>
        <a:srgbClr val="66CCFF"/>
      </a:accent1>
      <a:accent2>
        <a:srgbClr val="FF6600"/>
      </a:accent2>
      <a:accent3>
        <a:srgbClr val="800080"/>
      </a:accent3>
      <a:accent4>
        <a:srgbClr val="FF3300"/>
      </a:accent4>
      <a:accent5>
        <a:srgbClr val="33CC33"/>
      </a:accent5>
      <a:accent6>
        <a:srgbClr val="006600"/>
      </a:accent6>
      <a:hlink>
        <a:srgbClr val="7F7F7F"/>
      </a:hlink>
      <a:folHlink>
        <a:srgbClr val="1F4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19655</TotalTime>
  <Words>9710</Words>
  <Application>Microsoft Office PowerPoint</Application>
  <PresentationFormat>On-screen Show (16:9)</PresentationFormat>
  <Paragraphs>3632</Paragraphs>
  <Slides>63</Slides>
  <Notes>10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1_Tema de Office</vt:lpstr>
      <vt:lpstr>Tema de Office</vt:lpstr>
      <vt:lpstr>Slide 1</vt:lpstr>
      <vt:lpstr>Check in</vt:lpstr>
      <vt:lpstr>Objetivos de la sesión</vt:lpstr>
      <vt:lpstr>Slide 4</vt:lpstr>
      <vt:lpstr>Slide 5</vt:lpstr>
      <vt:lpstr>Slide 6</vt:lpstr>
      <vt:lpstr>OCI® &amp; LSI™: herramientas complementarias   </vt:lpstr>
      <vt:lpstr>OCI / LSI permiten ver dos orientaciones:  Horizontal: Tarea  / Personas. Vertical: Satisfacción / Seguridad</vt:lpstr>
      <vt:lpstr>Estilos constructivos (azules)</vt:lpstr>
      <vt:lpstr>Slide 10</vt:lpstr>
      <vt:lpstr>Slide 11</vt:lpstr>
      <vt:lpstr>Slide 12</vt:lpstr>
      <vt:lpstr>Slide 13</vt:lpstr>
      <vt:lpstr>Estilos pasivos-defensivos</vt:lpstr>
      <vt:lpstr>Slide 15</vt:lpstr>
      <vt:lpstr>Slide 16</vt:lpstr>
      <vt:lpstr>Slide 17</vt:lpstr>
      <vt:lpstr>Slide 18</vt:lpstr>
      <vt:lpstr>Estilos agresivos-defensivos</vt:lpstr>
      <vt:lpstr>Slide 20</vt:lpstr>
      <vt:lpstr>Slide 21</vt:lpstr>
      <vt:lpstr>Slide 22</vt:lpstr>
      <vt:lpstr>Slide 23</vt:lpstr>
      <vt:lpstr>Estilos Defensivos: miedos y necesidades subyacentes</vt:lpstr>
      <vt:lpstr>Interdependencia de los estilos: “Bow Ties” Defensivos Son estilos conectados en la necesidad de seguridad pero con una distinta orientación (Tarea vs. Personas) Amplía el efecto contraproducente de estos estilos de pensamiento y comportamiento</vt:lpstr>
      <vt:lpstr>Interdependencia de los estilos: Estilos Opuestos Son estilos que cubren distintas necesidades (satisfacción vs. seguridad) y con diferentes orientaciones (tarea vs. personas) </vt:lpstr>
      <vt:lpstr>¿Por qué suele haber diferencias entre el LSI 1 y el LSI 2?  Intenciones vs. Impacto</vt:lpstr>
      <vt:lpstr>Slide 28</vt:lpstr>
      <vt:lpstr>Slide 29</vt:lpstr>
      <vt:lpstr>Slide 30</vt:lpstr>
      <vt:lpstr>Slide 31</vt:lpstr>
      <vt:lpstr>Slide 32</vt:lpstr>
      <vt:lpstr>Actividad grupal</vt:lpstr>
      <vt:lpstr>Slide 34</vt:lpstr>
      <vt:lpstr>Paso 1: Identificar las tendencias de su perfil de Auto descripción (páginas 1-2 del reporte)</vt:lpstr>
      <vt:lpstr>Paso 2: Auto descripción enunciado por enunciado (páginas 3-14 del reporte)</vt:lpstr>
      <vt:lpstr>Paso 2: Auto descripción enunciado por enunciado (páginas 3-14 del reporte)</vt:lpstr>
      <vt:lpstr>Paso 3: Descripción por otros (páginas 15-16 del reporte)</vt:lpstr>
      <vt:lpstr>Paso 4: Descripción por otros, enunciado por enunciado (páginas 17-28 del reporte)</vt:lpstr>
      <vt:lpstr>Paso 4: Descripción por otros, enunciado por enunciado (páginas 17-28 del reporte)</vt:lpstr>
      <vt:lpstr>Paso 5: Tomando consciencia de las brechas /  Autodescripción (LSI 1) vs. Impacto (LSI 2) (página 29)</vt:lpstr>
      <vt:lpstr>Paso 5: Entender la dispersión de las opiniones del LSI 2 (página 31)</vt:lpstr>
      <vt:lpstr>Paso 5: Tomando consciencia de las brechas / Impacto (LSI 2) vs. Cultura Deseada (OCI Deseado MT)</vt:lpstr>
      <vt:lpstr>Paso 6: Explorando la Red Sumarial (página 32 del reporte) </vt:lpstr>
      <vt:lpstr>Paso 6: Explorando la Red Sumarial  (página 32 del reporte)</vt:lpstr>
      <vt:lpstr>Actividad grupal</vt:lpstr>
      <vt:lpstr>Slide 47</vt:lpstr>
      <vt:lpstr>Slide 48</vt:lpstr>
      <vt:lpstr>Próximos pasos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dolores.hernandez</dc:creator>
  <cp:lastModifiedBy>horacio.rieznik</cp:lastModifiedBy>
  <cp:revision>174</cp:revision>
  <dcterms:created xsi:type="dcterms:W3CDTF">2016-06-30T18:23:48Z</dcterms:created>
  <dcterms:modified xsi:type="dcterms:W3CDTF">2017-08-04T00:05:13Z</dcterms:modified>
</cp:coreProperties>
</file>